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23" r:id="rId4"/>
  </p:sldMasterIdLst>
  <p:notesMasterIdLst>
    <p:notesMasterId r:id="rId25"/>
  </p:notesMasterIdLst>
  <p:sldIdLst>
    <p:sldId id="274" r:id="rId5"/>
    <p:sldId id="455" r:id="rId6"/>
    <p:sldId id="456" r:id="rId7"/>
    <p:sldId id="457" r:id="rId8"/>
    <p:sldId id="462" r:id="rId9"/>
    <p:sldId id="461" r:id="rId10"/>
    <p:sldId id="458" r:id="rId11"/>
    <p:sldId id="466" r:id="rId12"/>
    <p:sldId id="459" r:id="rId13"/>
    <p:sldId id="460" r:id="rId14"/>
    <p:sldId id="464" r:id="rId15"/>
    <p:sldId id="463" r:id="rId16"/>
    <p:sldId id="467" r:id="rId17"/>
    <p:sldId id="468" r:id="rId18"/>
    <p:sldId id="469" r:id="rId19"/>
    <p:sldId id="465" r:id="rId20"/>
    <p:sldId id="257" r:id="rId21"/>
    <p:sldId id="258" r:id="rId22"/>
    <p:sldId id="265" r:id="rId23"/>
    <p:sldId id="26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50" d="100"/>
          <a:sy n="50" d="100"/>
        </p:scale>
        <p:origin x="-1566" y="-7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03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27677-FA27-4441-80CC-6F359F9A67C2}" type="datetimeFigureOut">
              <a:rPr lang="en-GB" smtClean="0"/>
              <a:pPr/>
              <a:t>08/06/2018</a:t>
            </a:fld>
            <a:endParaRPr lang="en-GB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1165C-9B8D-4CD7-A1F9-3CB81B3049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11069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510857B-326F-408A-A50E-39D06D9DF47A}" type="slidenum">
              <a:rPr lang="es-ES" sz="1200">
                <a:solidFill>
                  <a:prstClr val="black"/>
                </a:solidFill>
              </a:rPr>
              <a:pPr eaLnBrk="1" hangingPunct="1"/>
              <a:t>18</a:t>
            </a:fld>
            <a:endParaRPr lang="es-ES" sz="1200">
              <a:solidFill>
                <a:prstClr val="black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BF3D1-B0E0-4EB4-85A5-71B63640DD62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0000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47F96-058B-4F0E-BCF3-0A588FEFE56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0403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5A955-11EE-42AE-96B9-E60D3E59AD9F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7590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3F1CE-90A5-4710-822E-8DB9118A6F46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3919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DABF-B76E-4CE3-9CBF-E20EAB069AE0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8609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68BBD-AFC8-419D-B7E3-E2F7789805FB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2088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E4B2E-ED61-4C7E-8185-39708311A4A1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6051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F4FFB-2B2B-4FB0-84AE-23F968280ACF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085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15D8A-D32B-4FF9-A86B-524ED49B0F64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077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90477-181D-4B61-A387-96ECADA5A2A1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3976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6F11B-F4CE-413B-BEEC-3FCC022D0131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3734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8E3E2-9249-4B1C-84A0-805AED9146A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7212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F0C88-0629-4F43-9639-9927D58C0470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0226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C78F9-987C-4133-9FF1-E5908492023E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07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B51AF-8E52-4004-B202-41616BCC9D48}" type="slidenum">
              <a:rPr lang="es-MX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6694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4633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8269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0592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2596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8296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7654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7828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26401-B626-4E0C-8186-5B458B83E0E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4003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3439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7139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1436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2835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85800" y="1641475"/>
            <a:ext cx="7772400" cy="4454525"/>
          </a:xfrm>
        </p:spPr>
        <p:txBody>
          <a:bodyPr rtlCol="0">
            <a:normAutofit/>
          </a:bodyPr>
          <a:lstStyle/>
          <a:p>
            <a:pPr lvl="0"/>
            <a:endParaRPr lang="es-MX" noProof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6912C-5E64-4FE5-9D60-B0443F93D6E4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82287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0174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02750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66832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9038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5238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E3F6D-5135-4651-AC21-D08478077D1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94428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94319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608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02230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6956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31211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42937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85800" y="1641475"/>
            <a:ext cx="7772400" cy="4454525"/>
          </a:xfrm>
        </p:spPr>
        <p:txBody>
          <a:bodyPr rtlCol="0">
            <a:normAutofit/>
          </a:bodyPr>
          <a:lstStyle/>
          <a:p>
            <a:pPr lvl="0"/>
            <a:endParaRPr lang="es-MX" noProof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6912C-5E64-4FE5-9D60-B0443F93D6E4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2812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62F84-AB31-44E7-9CC7-46D081713A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6995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83AC2-E298-4BE1-9C83-20769803367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6749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5B24-B0A0-4579-BD0D-B3D9583ADAAD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9026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89178-CE24-484D-9CF1-97974726164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2713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E8499-61B1-4C80-AE87-73F7DD647D7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4617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127608-E9A9-4B72-9400-329B3B95DC37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372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/>
              <a:t>Haga clic para modificar el estilo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A510BA-2FD8-48C8-8FEB-DF7CB6C6438F}" type="slidenum">
              <a:rPr lang="es-MX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363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448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32B2A-917E-4252-A07A-94626F8A75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E096B-B028-4FBA-AC05-EA6E62AF00A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714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9552" y="601334"/>
            <a:ext cx="71287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Analysis of Phylogenies</a:t>
            </a:r>
          </a:p>
          <a:p>
            <a:r>
              <a:rPr lang="en-GB" sz="3200" dirty="0"/>
              <a:t>Part 1: Phylogenetic study design</a:t>
            </a:r>
          </a:p>
          <a:p>
            <a:r>
              <a:rPr lang="en-GB" sz="3200" b="1" dirty="0"/>
              <a:t>Part 2: Acquiring and storing material</a:t>
            </a:r>
          </a:p>
          <a:p>
            <a:r>
              <a:rPr lang="en-GB" sz="3200" dirty="0"/>
              <a:t>Part 3: Collecting DNA sequence data</a:t>
            </a:r>
          </a:p>
          <a:p>
            <a:r>
              <a:rPr lang="en-GB" sz="3200" dirty="0"/>
              <a:t>Part 4: Reconstructing phylogenies</a:t>
            </a:r>
          </a:p>
          <a:p>
            <a:r>
              <a:rPr lang="en-GB" sz="3200" dirty="0"/>
              <a:t>Final considerations and conclusions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39D9F39A-F517-4782-AD21-9C6E35D9A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33172"/>
            <a:ext cx="1927224" cy="193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7625E479-50A7-4F2D-A8CC-58EB87935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81554"/>
            <a:ext cx="1936746" cy="218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B49BE00D-DC0D-4503-8E05-F62F2F41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530427"/>
            <a:ext cx="1936747" cy="194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10 Imagen" descr="LOGO URJ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702" y="4786322"/>
            <a:ext cx="2588045" cy="12858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499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6" y="332656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II. Making voucher specimens, including duplicate specimens and good labelling practices.</a:t>
            </a:r>
          </a:p>
          <a:p>
            <a:r>
              <a:rPr lang="es-MX" sz="2400" dirty="0"/>
              <a:t>C. </a:t>
            </a:r>
            <a:r>
              <a:rPr lang="es-MX" sz="2400" dirty="0" err="1"/>
              <a:t>Labelling</a:t>
            </a:r>
            <a:r>
              <a:rPr lang="es-MX" sz="24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67544" y="1556792"/>
            <a:ext cx="813690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		HERBARIO NACIONAL DE MÉXICO 		</a:t>
            </a:r>
          </a:p>
          <a:p>
            <a:pPr algn="ctr"/>
            <a:r>
              <a:rPr lang="es-ES" dirty="0"/>
              <a:t>(MEXU)</a:t>
            </a:r>
            <a:endParaRPr lang="en-GB" dirty="0"/>
          </a:p>
          <a:p>
            <a:r>
              <a:rPr lang="es-ES" i="1" dirty="0"/>
              <a:t> </a:t>
            </a:r>
            <a:r>
              <a:rPr lang="es-ES" dirty="0"/>
              <a:t>NYCTAGINACEAE</a:t>
            </a:r>
          </a:p>
          <a:p>
            <a:r>
              <a:rPr lang="es-ES" i="1" dirty="0" err="1"/>
              <a:t>Anulocaulis</a:t>
            </a:r>
            <a:r>
              <a:rPr lang="es-ES" i="1" dirty="0"/>
              <a:t> </a:t>
            </a:r>
            <a:r>
              <a:rPr lang="es-ES" i="1" dirty="0" err="1"/>
              <a:t>reflexus</a:t>
            </a:r>
            <a:r>
              <a:rPr lang="es-ES" i="1" dirty="0"/>
              <a:t> </a:t>
            </a:r>
            <a:r>
              <a:rPr lang="es-ES" dirty="0"/>
              <a:t>I.M. </a:t>
            </a:r>
            <a:r>
              <a:rPr lang="es-ES" dirty="0" err="1"/>
              <a:t>Johnst</a:t>
            </a:r>
            <a:r>
              <a:rPr lang="es-ES" dirty="0"/>
              <a:t>.</a:t>
            </a:r>
            <a:r>
              <a:rPr lang="es-ES" i="1" dirty="0"/>
              <a:t>	</a:t>
            </a:r>
          </a:p>
          <a:p>
            <a:r>
              <a:rPr lang="es-ES" dirty="0" err="1"/>
              <a:t>Det</a:t>
            </a:r>
            <a:r>
              <a:rPr lang="es-ES" dirty="0"/>
              <a:t>. Michael J. Moore </a:t>
            </a:r>
            <a:r>
              <a:rPr lang="es-ES" i="1" dirty="0"/>
              <a:t>									</a:t>
            </a:r>
          </a:p>
          <a:p>
            <a:r>
              <a:rPr lang="es-ES" dirty="0" err="1"/>
              <a:t>Mexico</a:t>
            </a:r>
            <a:r>
              <a:rPr lang="es-ES" dirty="0"/>
              <a:t>. Chihuahua. 28 29 27.4 N -105 03 27.2 W. </a:t>
            </a:r>
            <a:r>
              <a:rPr lang="es-ES" dirty="0" err="1"/>
              <a:t>Elevation</a:t>
            </a:r>
            <a:r>
              <a:rPr lang="es-ES" dirty="0"/>
              <a:t> 4978 ft. 	</a:t>
            </a:r>
          </a:p>
          <a:p>
            <a:r>
              <a:rPr lang="es-ES" dirty="0"/>
              <a:t>N </a:t>
            </a:r>
            <a:r>
              <a:rPr lang="es-ES" dirty="0" err="1"/>
              <a:t>end</a:t>
            </a:r>
            <a:r>
              <a:rPr lang="es-ES" dirty="0"/>
              <a:t> of Sierra de Fernando, </a:t>
            </a:r>
            <a:r>
              <a:rPr lang="es-ES" dirty="0" err="1"/>
              <a:t>on</a:t>
            </a:r>
            <a:r>
              <a:rPr lang="es-ES" dirty="0"/>
              <a:t> Rancho Puerto de Lobos.	</a:t>
            </a:r>
          </a:p>
          <a:p>
            <a:r>
              <a:rPr lang="es-ES" dirty="0" err="1"/>
              <a:t>Steep</a:t>
            </a:r>
            <a:r>
              <a:rPr lang="es-ES" dirty="0"/>
              <a:t>, </a:t>
            </a:r>
            <a:r>
              <a:rPr lang="es-ES" dirty="0" err="1"/>
              <a:t>dissected</a:t>
            </a:r>
            <a:r>
              <a:rPr lang="es-ES" dirty="0"/>
              <a:t> </a:t>
            </a:r>
            <a:r>
              <a:rPr lang="es-ES" dirty="0" err="1"/>
              <a:t>gypsum</a:t>
            </a:r>
            <a:r>
              <a:rPr lang="es-ES" dirty="0"/>
              <a:t> </a:t>
            </a:r>
            <a:r>
              <a:rPr lang="es-ES" dirty="0" err="1"/>
              <a:t>exposures</a:t>
            </a:r>
            <a:r>
              <a:rPr lang="es-ES" dirty="0"/>
              <a:t>.  </a:t>
            </a:r>
            <a:r>
              <a:rPr lang="es-ES" dirty="0" err="1"/>
              <a:t>Gypsum</a:t>
            </a:r>
            <a:r>
              <a:rPr lang="es-ES" dirty="0"/>
              <a:t> flora </a:t>
            </a:r>
            <a:r>
              <a:rPr lang="es-ES" dirty="0" err="1"/>
              <a:t>highly</a:t>
            </a:r>
            <a:r>
              <a:rPr lang="es-ES" dirty="0"/>
              <a:t> </a:t>
            </a:r>
            <a:r>
              <a:rPr lang="es-ES" dirty="0" err="1"/>
              <a:t>dependent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slope</a:t>
            </a:r>
            <a:r>
              <a:rPr lang="es-ES" dirty="0"/>
              <a:t> and </a:t>
            </a:r>
            <a:r>
              <a:rPr lang="es-ES" dirty="0" err="1"/>
              <a:t>aspect</a:t>
            </a:r>
            <a:r>
              <a:rPr lang="es-ES" dirty="0"/>
              <a:t>; E-</a:t>
            </a:r>
            <a:r>
              <a:rPr lang="es-ES" dirty="0" err="1"/>
              <a:t>facing</a:t>
            </a:r>
            <a:r>
              <a:rPr lang="es-ES" dirty="0"/>
              <a:t> </a:t>
            </a:r>
            <a:r>
              <a:rPr lang="es-ES" dirty="0" err="1"/>
              <a:t>slopes</a:t>
            </a:r>
            <a:r>
              <a:rPr lang="es-ES" dirty="0"/>
              <a:t> </a:t>
            </a:r>
            <a:r>
              <a:rPr lang="es-ES" dirty="0" err="1"/>
              <a:t>dominated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i="1" dirty="0" err="1"/>
              <a:t>Selaginella</a:t>
            </a:r>
            <a:r>
              <a:rPr lang="es-ES" dirty="0"/>
              <a:t> and </a:t>
            </a:r>
            <a:r>
              <a:rPr lang="es-ES" dirty="0" err="1"/>
              <a:t>ferns</a:t>
            </a:r>
            <a:r>
              <a:rPr lang="es-ES" dirty="0"/>
              <a:t>, W-</a:t>
            </a:r>
            <a:r>
              <a:rPr lang="es-ES" dirty="0" err="1"/>
              <a:t>facing</a:t>
            </a:r>
            <a:r>
              <a:rPr lang="es-ES" dirty="0"/>
              <a:t> </a:t>
            </a:r>
            <a:r>
              <a:rPr lang="es-ES" dirty="0" err="1"/>
              <a:t>slopes</a:t>
            </a:r>
            <a:r>
              <a:rPr lang="es-ES" dirty="0"/>
              <a:t> open and </a:t>
            </a:r>
            <a:r>
              <a:rPr lang="es-ES" dirty="0" err="1"/>
              <a:t>dominated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i="1" dirty="0" err="1"/>
              <a:t>Anulocaulis</a:t>
            </a:r>
            <a:r>
              <a:rPr lang="es-ES" dirty="0"/>
              <a:t>.  </a:t>
            </a:r>
            <a:r>
              <a:rPr lang="es-ES" dirty="0" err="1"/>
              <a:t>Only</a:t>
            </a:r>
            <a:r>
              <a:rPr lang="es-ES" dirty="0"/>
              <a:t> a </a:t>
            </a:r>
            <a:r>
              <a:rPr lang="es-ES" dirty="0" err="1"/>
              <a:t>handful</a:t>
            </a:r>
            <a:r>
              <a:rPr lang="es-ES" dirty="0"/>
              <a:t> of </a:t>
            </a:r>
            <a:r>
              <a:rPr lang="es-ES" dirty="0" err="1"/>
              <a:t>gypsum</a:t>
            </a:r>
            <a:r>
              <a:rPr lang="es-ES" dirty="0"/>
              <a:t> </a:t>
            </a:r>
            <a:r>
              <a:rPr lang="es-ES" dirty="0" err="1"/>
              <a:t>endemic</a:t>
            </a:r>
            <a:r>
              <a:rPr lang="es-ES" dirty="0"/>
              <a:t> </a:t>
            </a:r>
            <a:r>
              <a:rPr lang="es-ES" dirty="0" err="1"/>
              <a:t>plants</a:t>
            </a:r>
            <a:r>
              <a:rPr lang="es-ES" dirty="0"/>
              <a:t> </a:t>
            </a:r>
            <a:r>
              <a:rPr lang="es-ES" dirty="0" err="1"/>
              <a:t>present</a:t>
            </a:r>
            <a:r>
              <a:rPr lang="es-ES" dirty="0"/>
              <a:t>:  </a:t>
            </a:r>
            <a:r>
              <a:rPr lang="es-ES" i="1" dirty="0" err="1"/>
              <a:t>Anulocaulis</a:t>
            </a:r>
            <a:r>
              <a:rPr lang="es-ES" dirty="0"/>
              <a:t> cf. </a:t>
            </a:r>
            <a:r>
              <a:rPr lang="es-ES" i="1" dirty="0" err="1"/>
              <a:t>reflexus</a:t>
            </a:r>
            <a:r>
              <a:rPr lang="es-ES" dirty="0"/>
              <a:t>, </a:t>
            </a:r>
            <a:r>
              <a:rPr lang="es-ES" i="1" dirty="0" err="1"/>
              <a:t>Nerisyrenia</a:t>
            </a:r>
            <a:r>
              <a:rPr lang="es-ES" i="1" dirty="0"/>
              <a:t> </a:t>
            </a:r>
            <a:r>
              <a:rPr lang="es-ES" i="1" dirty="0" err="1"/>
              <a:t>camporum</a:t>
            </a:r>
            <a:r>
              <a:rPr lang="es-ES" dirty="0"/>
              <a:t>, </a:t>
            </a:r>
            <a:r>
              <a:rPr lang="es-ES" i="1" dirty="0" err="1"/>
              <a:t>Nama</a:t>
            </a:r>
            <a:r>
              <a:rPr lang="es-ES" i="1" dirty="0"/>
              <a:t> </a:t>
            </a:r>
            <a:r>
              <a:rPr lang="es-ES" i="1" dirty="0" err="1"/>
              <a:t>carnosum</a:t>
            </a:r>
            <a:r>
              <a:rPr lang="es-ES" dirty="0"/>
              <a:t>, </a:t>
            </a:r>
            <a:r>
              <a:rPr lang="es-ES" i="1" dirty="0" err="1"/>
              <a:t>Sartwellia</a:t>
            </a:r>
            <a:r>
              <a:rPr lang="es-ES" dirty="0"/>
              <a:t>, </a:t>
            </a:r>
            <a:r>
              <a:rPr lang="es-ES" i="1" dirty="0" err="1"/>
              <a:t>Tiquilia</a:t>
            </a:r>
            <a:r>
              <a:rPr lang="es-ES" dirty="0"/>
              <a:t>, </a:t>
            </a:r>
            <a:r>
              <a:rPr lang="es-ES" i="1" dirty="0" err="1"/>
              <a:t>Dicranocarpus</a:t>
            </a:r>
            <a:r>
              <a:rPr lang="es-ES" i="1" dirty="0"/>
              <a:t> </a:t>
            </a:r>
            <a:r>
              <a:rPr lang="es-ES" i="1" dirty="0" err="1"/>
              <a:t>parviflorus</a:t>
            </a:r>
            <a:r>
              <a:rPr lang="es-ES" dirty="0"/>
              <a:t>.  </a:t>
            </a:r>
            <a:r>
              <a:rPr lang="es-ES" dirty="0" err="1"/>
              <a:t>Conditions</a:t>
            </a:r>
            <a:r>
              <a:rPr lang="es-ES" dirty="0"/>
              <a:t> </a:t>
            </a:r>
            <a:r>
              <a:rPr lang="es-ES" dirty="0" err="1"/>
              <a:t>excellent</a:t>
            </a:r>
            <a:r>
              <a:rPr lang="es-ES" dirty="0"/>
              <a:t>. </a:t>
            </a:r>
          </a:p>
          <a:p>
            <a:endParaRPr lang="es-ES" dirty="0"/>
          </a:p>
          <a:p>
            <a:r>
              <a:rPr lang="es-ES" dirty="0" err="1"/>
              <a:t>Herbaceous</a:t>
            </a:r>
            <a:r>
              <a:rPr lang="es-ES" dirty="0"/>
              <a:t> </a:t>
            </a:r>
            <a:r>
              <a:rPr lang="es-ES" dirty="0" err="1"/>
              <a:t>perennial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occasionally</a:t>
            </a:r>
            <a:r>
              <a:rPr lang="es-ES" dirty="0"/>
              <a:t> </a:t>
            </a:r>
            <a:r>
              <a:rPr lang="es-ES" dirty="0" err="1"/>
              <a:t>large</a:t>
            </a:r>
            <a:r>
              <a:rPr lang="es-ES" dirty="0"/>
              <a:t> </a:t>
            </a:r>
            <a:r>
              <a:rPr lang="es-ES" dirty="0" err="1"/>
              <a:t>caudex</a:t>
            </a:r>
            <a:r>
              <a:rPr lang="es-ES" dirty="0"/>
              <a:t>.  </a:t>
            </a:r>
            <a:r>
              <a:rPr lang="es-ES" dirty="0" err="1"/>
              <a:t>Plants</a:t>
            </a:r>
            <a:r>
              <a:rPr lang="es-ES" dirty="0"/>
              <a:t> </a:t>
            </a:r>
            <a:r>
              <a:rPr lang="es-ES" dirty="0" err="1"/>
              <a:t>almost</a:t>
            </a:r>
            <a:r>
              <a:rPr lang="es-ES" dirty="0"/>
              <a:t> </a:t>
            </a:r>
            <a:r>
              <a:rPr lang="es-ES" dirty="0" err="1"/>
              <a:t>scapose</a:t>
            </a:r>
            <a:r>
              <a:rPr lang="es-ES" dirty="0"/>
              <a:t>.  </a:t>
            </a:r>
            <a:r>
              <a:rPr lang="es-ES" dirty="0" err="1"/>
              <a:t>Corollas</a:t>
            </a:r>
            <a:r>
              <a:rPr lang="es-ES" dirty="0"/>
              <a:t> </a:t>
            </a:r>
            <a:r>
              <a:rPr lang="es-ES" dirty="0" err="1"/>
              <a:t>entirely</a:t>
            </a:r>
            <a:r>
              <a:rPr lang="es-ES" dirty="0"/>
              <a:t> </a:t>
            </a:r>
            <a:r>
              <a:rPr lang="es-ES" dirty="0" err="1"/>
              <a:t>dark</a:t>
            </a:r>
            <a:r>
              <a:rPr lang="es-ES" dirty="0"/>
              <a:t> rose-</a:t>
            </a:r>
            <a:r>
              <a:rPr lang="es-ES" dirty="0" err="1"/>
              <a:t>pink</a:t>
            </a:r>
            <a:r>
              <a:rPr lang="es-ES" dirty="0"/>
              <a:t>.  </a:t>
            </a:r>
            <a:r>
              <a:rPr lang="es-ES" dirty="0" err="1"/>
              <a:t>Common</a:t>
            </a:r>
            <a:r>
              <a:rPr lang="es-ES" dirty="0"/>
              <a:t>.	</a:t>
            </a:r>
          </a:p>
          <a:p>
            <a:r>
              <a:rPr lang="es-ES" dirty="0"/>
              <a:t>		</a:t>
            </a:r>
          </a:p>
          <a:p>
            <a:r>
              <a:rPr lang="es-ES" dirty="0"/>
              <a:t>Michael J. Moore 2457, </a:t>
            </a:r>
            <a:r>
              <a:rPr lang="es-ES" dirty="0" err="1"/>
              <a:t>with</a:t>
            </a:r>
            <a:r>
              <a:rPr lang="es-ES" dirty="0"/>
              <a:t> H. Flores, H. Ochoterena, N. Douglas.	</a:t>
            </a:r>
          </a:p>
          <a:p>
            <a:r>
              <a:rPr lang="es-ES" dirty="0"/>
              <a:t>31-Aug-2013	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167296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392"/>
          <a:stretch>
            <a:fillRect/>
          </a:stretch>
        </p:blipFill>
        <p:spPr bwMode="auto">
          <a:xfrm>
            <a:off x="123974" y="1988840"/>
            <a:ext cx="286385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F46B08A1-14CC-4B3D-9447-95B87B5F3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82764"/>
            <a:ext cx="2722562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4 Rectángulo">
            <a:extLst>
              <a:ext uri="{FF2B5EF4-FFF2-40B4-BE49-F238E27FC236}">
                <a16:creationId xmlns="" xmlns:a16="http://schemas.microsoft.com/office/drawing/2014/main" id="{91BA7FA6-F017-4D3C-B4AB-2C0E3F34409D}"/>
              </a:ext>
            </a:extLst>
          </p:cNvPr>
          <p:cNvSpPr/>
          <p:nvPr/>
        </p:nvSpPr>
        <p:spPr>
          <a:xfrm>
            <a:off x="5724128" y="5805264"/>
            <a:ext cx="4680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Leaf material removed for DNA</a:t>
            </a:r>
            <a:endParaRPr lang="en-GB" sz="1400" dirty="0"/>
          </a:p>
          <a:p>
            <a:r>
              <a:rPr lang="en-US" sz="1400" dirty="0"/>
              <a:t>by Michael J. Moore (OC)              Sept. 2017</a:t>
            </a:r>
            <a:endParaRPr lang="en-GB" sz="1400" dirty="0"/>
          </a:p>
          <a:p>
            <a:r>
              <a:rPr lang="en-US" sz="1400" dirty="0"/>
              <a:t> </a:t>
            </a:r>
            <a:endParaRPr lang="en-GB" sz="1400" dirty="0"/>
          </a:p>
          <a:p>
            <a:r>
              <a:rPr lang="en-US" sz="1400" dirty="0"/>
              <a:t>Evolution of </a:t>
            </a:r>
            <a:r>
              <a:rPr lang="en-US" sz="1400" dirty="0" err="1"/>
              <a:t>Chihuahuan</a:t>
            </a:r>
            <a:r>
              <a:rPr lang="en-US" sz="1400" dirty="0"/>
              <a:t> Desert </a:t>
            </a:r>
            <a:r>
              <a:rPr lang="en-US" sz="1400" dirty="0" err="1"/>
              <a:t>Gypsophiles</a:t>
            </a:r>
            <a:endParaRPr lang="en-GB" sz="1400" dirty="0"/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CA3D763E-F554-4AE2-9CFD-BCCEA458D3F3}"/>
              </a:ext>
            </a:extLst>
          </p:cNvPr>
          <p:cNvSpPr/>
          <p:nvPr/>
        </p:nvSpPr>
        <p:spPr>
          <a:xfrm>
            <a:off x="395536" y="673532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III. Recommendations for herbarium specimens sampling</a:t>
            </a:r>
          </a:p>
        </p:txBody>
      </p:sp>
    </p:spTree>
    <p:extLst>
      <p:ext uri="{BB962C8B-B14F-4D97-AF65-F5344CB8AC3E}">
        <p14:creationId xmlns="" xmlns:p14="http://schemas.microsoft.com/office/powerpoint/2010/main" val="1671846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260648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IV. The importance of expert identification.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2" t="12384" b="2237"/>
          <a:stretch>
            <a:fillRect/>
          </a:stretch>
        </p:blipFill>
        <p:spPr bwMode="auto">
          <a:xfrm>
            <a:off x="287783" y="842789"/>
            <a:ext cx="8748713" cy="597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64910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E6882D6C-D5FD-40DD-9367-E938DBC23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="" xmlns:a16="http://schemas.microsoft.com/office/drawing/2014/main" id="{032DA1A1-0C77-4020-ABDA-D9DBE4872858}"/>
              </a:ext>
            </a:extLst>
          </p:cNvPr>
          <p:cNvSpPr/>
          <p:nvPr/>
        </p:nvSpPr>
        <p:spPr>
          <a:xfrm>
            <a:off x="251520" y="260648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IV. The importance of expert identification. </a:t>
            </a:r>
          </a:p>
        </p:txBody>
      </p:sp>
    </p:spTree>
    <p:extLst>
      <p:ext uri="{BB962C8B-B14F-4D97-AF65-F5344CB8AC3E}">
        <p14:creationId xmlns="" xmlns:p14="http://schemas.microsoft.com/office/powerpoint/2010/main" val="1884422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A32E764-1600-4150-B4DD-1CCB8FEC2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="" xmlns:a16="http://schemas.microsoft.com/office/drawing/2014/main" id="{C5C3AE32-ED11-47DD-B2F5-85008664C2B7}"/>
              </a:ext>
            </a:extLst>
          </p:cNvPr>
          <p:cNvSpPr/>
          <p:nvPr/>
        </p:nvSpPr>
        <p:spPr>
          <a:xfrm>
            <a:off x="251520" y="260648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IV. The importance of expert identification. </a:t>
            </a:r>
          </a:p>
        </p:txBody>
      </p:sp>
    </p:spTree>
    <p:extLst>
      <p:ext uri="{BB962C8B-B14F-4D97-AF65-F5344CB8AC3E}">
        <p14:creationId xmlns="" xmlns:p14="http://schemas.microsoft.com/office/powerpoint/2010/main" val="3543763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F3B4347B-59FE-45A6-8EEF-9E5F6F94C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="" xmlns:a16="http://schemas.microsoft.com/office/drawing/2014/main" id="{E03FF16C-7780-4B41-BC35-897330D7CA82}"/>
              </a:ext>
            </a:extLst>
          </p:cNvPr>
          <p:cNvSpPr/>
          <p:nvPr/>
        </p:nvSpPr>
        <p:spPr>
          <a:xfrm>
            <a:off x="251520" y="260648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IV. The importance of expert identification. </a:t>
            </a:r>
          </a:p>
        </p:txBody>
      </p:sp>
    </p:spTree>
    <p:extLst>
      <p:ext uri="{BB962C8B-B14F-4D97-AF65-F5344CB8AC3E}">
        <p14:creationId xmlns="" xmlns:p14="http://schemas.microsoft.com/office/powerpoint/2010/main" val="2037715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8183" y="385500"/>
            <a:ext cx="7914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V. Best practices for storing and shipping material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8A20E182-8490-42A6-ACB0-3DCC59365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5689"/>
            <a:ext cx="9144000" cy="51636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67" y="1556792"/>
            <a:ext cx="3233737" cy="364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78609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03848" y="1754585"/>
            <a:ext cx="208756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800" dirty="0" err="1">
                <a:solidFill>
                  <a:srgbClr val="FFFFFF"/>
                </a:solidFill>
              </a:rPr>
              <a:t>Discover</a:t>
            </a:r>
            <a:r>
              <a:rPr lang="es-ES" sz="28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075" name="3 Rectángulo"/>
          <p:cNvSpPr>
            <a:spLocks noChangeArrowheads="1"/>
          </p:cNvSpPr>
          <p:nvPr/>
        </p:nvSpPr>
        <p:spPr bwMode="auto">
          <a:xfrm>
            <a:off x="1187450" y="6290156"/>
            <a:ext cx="70564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800" dirty="0">
                <a:solidFill>
                  <a:srgbClr val="FFFFFF"/>
                </a:solidFill>
              </a:rPr>
              <a:t>AIMS OF TAXONOMY/SISTEMATICS </a:t>
            </a:r>
          </a:p>
        </p:txBody>
      </p:sp>
      <p:sp>
        <p:nvSpPr>
          <p:cNvPr id="3076" name="4 Rectángulo"/>
          <p:cNvSpPr>
            <a:spLocks noChangeArrowheads="1"/>
          </p:cNvSpPr>
          <p:nvPr/>
        </p:nvSpPr>
        <p:spPr bwMode="auto">
          <a:xfrm>
            <a:off x="2025650" y="1268760"/>
            <a:ext cx="5103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400" dirty="0">
                <a:solidFill>
                  <a:srgbClr val="FFFFFF"/>
                </a:solidFill>
              </a:rPr>
              <a:t>BIOLOGICAL DIVERSITY</a:t>
            </a:r>
          </a:p>
        </p:txBody>
      </p:sp>
      <p:sp>
        <p:nvSpPr>
          <p:cNvPr id="3077" name="5 Rectángulo"/>
          <p:cNvSpPr>
            <a:spLocks noChangeArrowheads="1"/>
          </p:cNvSpPr>
          <p:nvPr/>
        </p:nvSpPr>
        <p:spPr bwMode="auto">
          <a:xfrm>
            <a:off x="1102019" y="3042691"/>
            <a:ext cx="2204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800" dirty="0" err="1">
                <a:solidFill>
                  <a:srgbClr val="FFFFFF"/>
                </a:solidFill>
              </a:rPr>
              <a:t>Identification</a:t>
            </a:r>
            <a:endParaRPr lang="es-ES" sz="2800" dirty="0">
              <a:solidFill>
                <a:srgbClr val="FFFFFF"/>
              </a:solidFill>
            </a:endParaRPr>
          </a:p>
        </p:txBody>
      </p:sp>
      <p:sp>
        <p:nvSpPr>
          <p:cNvPr id="3078" name="6 Rectángulo"/>
          <p:cNvSpPr>
            <a:spLocks noChangeArrowheads="1"/>
          </p:cNvSpPr>
          <p:nvPr/>
        </p:nvSpPr>
        <p:spPr bwMode="auto">
          <a:xfrm>
            <a:off x="5780105" y="3069679"/>
            <a:ext cx="16049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800" dirty="0">
                <a:solidFill>
                  <a:srgbClr val="FFFFFF"/>
                </a:solidFill>
              </a:rPr>
              <a:t>Describe</a:t>
            </a:r>
          </a:p>
        </p:txBody>
      </p:sp>
      <p:sp>
        <p:nvSpPr>
          <p:cNvPr id="3079" name="7 Rectángulo"/>
          <p:cNvSpPr>
            <a:spLocks noChangeArrowheads="1"/>
          </p:cNvSpPr>
          <p:nvPr/>
        </p:nvSpPr>
        <p:spPr bwMode="auto">
          <a:xfrm>
            <a:off x="2313394" y="4419054"/>
            <a:ext cx="15247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800" dirty="0" err="1">
                <a:solidFill>
                  <a:srgbClr val="FFFFFF"/>
                </a:solidFill>
              </a:rPr>
              <a:t>Naming</a:t>
            </a:r>
            <a:r>
              <a:rPr lang="es-ES" sz="28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080" name="8 Rectángulo"/>
          <p:cNvSpPr>
            <a:spLocks noChangeArrowheads="1"/>
          </p:cNvSpPr>
          <p:nvPr/>
        </p:nvSpPr>
        <p:spPr bwMode="auto">
          <a:xfrm>
            <a:off x="4860032" y="4365104"/>
            <a:ext cx="2223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800" dirty="0" err="1">
                <a:solidFill>
                  <a:srgbClr val="FFFFFF"/>
                </a:solidFill>
              </a:rPr>
              <a:t>Clasification</a:t>
            </a:r>
            <a:r>
              <a:rPr lang="es-ES" sz="28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081" name="9 Rectángulo"/>
          <p:cNvSpPr>
            <a:spLocks noChangeArrowheads="1"/>
          </p:cNvSpPr>
          <p:nvPr/>
        </p:nvSpPr>
        <p:spPr bwMode="auto">
          <a:xfrm>
            <a:off x="2582837" y="5680412"/>
            <a:ext cx="37893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800" dirty="0" err="1">
                <a:solidFill>
                  <a:srgbClr val="FFFFFF"/>
                </a:solidFill>
              </a:rPr>
              <a:t>Understand</a:t>
            </a:r>
            <a:r>
              <a:rPr lang="es-ES" sz="2800" dirty="0">
                <a:solidFill>
                  <a:srgbClr val="FFFFFF"/>
                </a:solidFill>
              </a:rPr>
              <a:t>/</a:t>
            </a:r>
            <a:r>
              <a:rPr lang="es-ES" sz="2800" dirty="0" err="1">
                <a:solidFill>
                  <a:srgbClr val="FFFFFF"/>
                </a:solidFill>
              </a:rPr>
              <a:t>explain</a:t>
            </a:r>
            <a:endParaRPr lang="es-MX" dirty="0">
              <a:solidFill>
                <a:srgbClr val="FFFFFF"/>
              </a:solidFill>
            </a:endParaRPr>
          </a:p>
        </p:txBody>
      </p:sp>
      <p:cxnSp>
        <p:nvCxnSpPr>
          <p:cNvPr id="14" name="13 Conector recto de flecha"/>
          <p:cNvCxnSpPr/>
          <p:nvPr/>
        </p:nvCxnSpPr>
        <p:spPr>
          <a:xfrm>
            <a:off x="5220072" y="2154560"/>
            <a:ext cx="914400" cy="914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H="1">
            <a:off x="2916238" y="2498179"/>
            <a:ext cx="863600" cy="6889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3103563" y="3304629"/>
            <a:ext cx="267652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2162175" y="3564979"/>
            <a:ext cx="914400" cy="914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3707904" y="4653136"/>
            <a:ext cx="106997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H="1">
            <a:off x="3419872" y="3429000"/>
            <a:ext cx="2254250" cy="9747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5245100" y="4869904"/>
            <a:ext cx="0" cy="7921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angular"/>
          <p:cNvCxnSpPr/>
          <p:nvPr/>
        </p:nvCxnSpPr>
        <p:spPr>
          <a:xfrm rot="16200000" flipH="1">
            <a:off x="2701132" y="3921372"/>
            <a:ext cx="3251200" cy="230187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angular"/>
          <p:cNvCxnSpPr/>
          <p:nvPr/>
        </p:nvCxnSpPr>
        <p:spPr>
          <a:xfrm rot="5400000">
            <a:off x="5288756" y="4181723"/>
            <a:ext cx="2346325" cy="1189038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047E2CF8-40B2-47A9-BC9E-95F5F774C5F8}"/>
              </a:ext>
            </a:extLst>
          </p:cNvPr>
          <p:cNvSpPr txBox="1"/>
          <p:nvPr/>
        </p:nvSpPr>
        <p:spPr>
          <a:xfrm>
            <a:off x="251520" y="188640"/>
            <a:ext cx="8973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VI. </a:t>
            </a:r>
            <a:r>
              <a:rPr lang="es-MX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es-MX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acquiring and storing material  </a:t>
            </a:r>
            <a:r>
              <a:rPr lang="es-MX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s-MX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  <a:r>
              <a:rPr lang="es-MX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05AD351D-2157-4F86-9F56-082FCF736915}"/>
              </a:ext>
            </a:extLst>
          </p:cNvPr>
          <p:cNvSpPr/>
          <p:nvPr/>
        </p:nvSpPr>
        <p:spPr>
          <a:xfrm>
            <a:off x="2934372" y="3244334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acquiring and storing material </a:t>
            </a:r>
            <a:endParaRPr lang="es-MX" dirty="0"/>
          </a:p>
        </p:txBody>
      </p:sp>
    </p:spTree>
    <p:extLst>
      <p:ext uri="{BB962C8B-B14F-4D97-AF65-F5344CB8AC3E}">
        <p14:creationId xmlns="" xmlns:p14="http://schemas.microsoft.com/office/powerpoint/2010/main" val="147612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043608" y="1452840"/>
            <a:ext cx="7488832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dirty="0" err="1">
                <a:solidFill>
                  <a:srgbClr val="FFFFFF"/>
                </a:solidFill>
              </a:rPr>
              <a:t>Discover</a:t>
            </a:r>
            <a:r>
              <a:rPr lang="es-MX" dirty="0">
                <a:solidFill>
                  <a:srgbClr val="FFFFFF"/>
                </a:solidFill>
              </a:rPr>
              <a:t>			         </a:t>
            </a:r>
            <a:r>
              <a:rPr lang="es-MX" dirty="0" err="1">
                <a:solidFill>
                  <a:srgbClr val="FFFFFF"/>
                </a:solidFill>
              </a:rPr>
              <a:t>Exploration</a:t>
            </a:r>
            <a:endParaRPr lang="es-MX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dirty="0" err="1">
                <a:solidFill>
                  <a:srgbClr val="FFFFFF"/>
                </a:solidFill>
              </a:rPr>
              <a:t>Identification</a:t>
            </a:r>
            <a:r>
              <a:rPr lang="es-MX" dirty="0">
                <a:solidFill>
                  <a:srgbClr val="FFFFFF"/>
                </a:solidFill>
              </a:rPr>
              <a:t>			         </a:t>
            </a:r>
            <a:r>
              <a:rPr lang="es-MX" dirty="0" err="1">
                <a:solidFill>
                  <a:srgbClr val="FFFFFF"/>
                </a:solidFill>
              </a:rPr>
              <a:t>Keys</a:t>
            </a:r>
            <a:endParaRPr lang="es-MX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dirty="0">
                <a:solidFill>
                  <a:srgbClr val="FFFFFF"/>
                </a:solidFill>
              </a:rPr>
              <a:t>Describe			         </a:t>
            </a:r>
            <a:r>
              <a:rPr lang="es-MX" dirty="0" err="1">
                <a:solidFill>
                  <a:srgbClr val="FFFFFF"/>
                </a:solidFill>
              </a:rPr>
              <a:t>Taxonomic</a:t>
            </a:r>
            <a:r>
              <a:rPr lang="es-MX" dirty="0">
                <a:solidFill>
                  <a:srgbClr val="FFFFFF"/>
                </a:solidFill>
              </a:rPr>
              <a:t> </a:t>
            </a:r>
            <a:r>
              <a:rPr lang="es-MX" dirty="0" err="1">
                <a:solidFill>
                  <a:srgbClr val="FFFFFF"/>
                </a:solidFill>
              </a:rPr>
              <a:t>treatments</a:t>
            </a:r>
            <a:endParaRPr lang="es-MX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dirty="0" err="1">
                <a:solidFill>
                  <a:srgbClr val="FFFFFF"/>
                </a:solidFill>
              </a:rPr>
              <a:t>Naming</a:t>
            </a:r>
            <a:r>
              <a:rPr lang="es-MX" dirty="0">
                <a:solidFill>
                  <a:srgbClr val="FFFFFF"/>
                </a:solidFill>
              </a:rPr>
              <a:t> 			        </a:t>
            </a:r>
            <a:r>
              <a:rPr lang="es-MX" dirty="0" err="1">
                <a:solidFill>
                  <a:srgbClr val="FFFFFF"/>
                </a:solidFill>
              </a:rPr>
              <a:t>Communication</a:t>
            </a:r>
            <a:endParaRPr lang="es-MX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dirty="0" err="1">
                <a:solidFill>
                  <a:srgbClr val="FFFFFF"/>
                </a:solidFill>
              </a:rPr>
              <a:t>Clasification</a:t>
            </a:r>
            <a:r>
              <a:rPr lang="es-MX" dirty="0">
                <a:solidFill>
                  <a:srgbClr val="FFFFFF"/>
                </a:solidFill>
              </a:rPr>
              <a:t> 			          </a:t>
            </a:r>
            <a:r>
              <a:rPr lang="es-MX" dirty="0" err="1">
                <a:solidFill>
                  <a:srgbClr val="FFFFFF"/>
                </a:solidFill>
              </a:rPr>
              <a:t>Order</a:t>
            </a:r>
            <a:endParaRPr lang="es-MX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dirty="0" err="1">
                <a:solidFill>
                  <a:srgbClr val="FFFFFF"/>
                </a:solidFill>
              </a:rPr>
              <a:t>Cladogram</a:t>
            </a:r>
            <a:r>
              <a:rPr lang="es-MX" dirty="0">
                <a:solidFill>
                  <a:srgbClr val="FFFFFF"/>
                </a:solidFill>
              </a:rPr>
              <a:t>                                        </a:t>
            </a:r>
            <a:r>
              <a:rPr lang="es-MX" dirty="0" err="1">
                <a:solidFill>
                  <a:srgbClr val="FFFFFF"/>
                </a:solidFill>
              </a:rPr>
              <a:t>Explanation</a:t>
            </a:r>
            <a:r>
              <a:rPr lang="es-MX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771900" y="1711325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4100" name="Line 8"/>
          <p:cNvSpPr>
            <a:spLocks noChangeShapeType="1"/>
          </p:cNvSpPr>
          <p:nvPr/>
        </p:nvSpPr>
        <p:spPr bwMode="auto">
          <a:xfrm>
            <a:off x="3851275" y="3184525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4101" name="Line 9"/>
          <p:cNvSpPr>
            <a:spLocks noChangeShapeType="1"/>
          </p:cNvSpPr>
          <p:nvPr/>
        </p:nvSpPr>
        <p:spPr bwMode="auto">
          <a:xfrm>
            <a:off x="3779838" y="42037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4102" name="Line 10"/>
          <p:cNvSpPr>
            <a:spLocks noChangeShapeType="1"/>
          </p:cNvSpPr>
          <p:nvPr/>
        </p:nvSpPr>
        <p:spPr bwMode="auto">
          <a:xfrm>
            <a:off x="3859213" y="5345113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4103" name="Text Box 11"/>
          <p:cNvSpPr txBox="1">
            <a:spLocks noChangeArrowheads="1"/>
          </p:cNvSpPr>
          <p:nvPr/>
        </p:nvSpPr>
        <p:spPr bwMode="auto">
          <a:xfrm>
            <a:off x="0" y="26035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3200" b="1" dirty="0">
                <a:solidFill>
                  <a:srgbClr val="92D050"/>
                </a:solidFill>
                <a:latin typeface="Times" pitchFamily="18" charset="0"/>
              </a:rPr>
              <a:t>AIMS OF TAXONOMY/SISTEMATICS</a:t>
            </a:r>
            <a:endParaRPr lang="es-ES_tradnl" dirty="0">
              <a:solidFill>
                <a:srgbClr val="92D050"/>
              </a:solidFill>
              <a:latin typeface="Times" pitchFamily="18" charset="0"/>
            </a:endParaRP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3779838" y="2420938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cxnSp>
        <p:nvCxnSpPr>
          <p:cNvPr id="17" name="16 Conector recto de flecha"/>
          <p:cNvCxnSpPr/>
          <p:nvPr/>
        </p:nvCxnSpPr>
        <p:spPr>
          <a:xfrm>
            <a:off x="2987824" y="3861048"/>
            <a:ext cx="2316485" cy="0"/>
          </a:xfrm>
          <a:prstGeom prst="straightConnector1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8" name="17 Conector recto de flecha"/>
          <p:cNvCxnSpPr>
            <a:cxnSpLocks/>
          </p:cNvCxnSpPr>
          <p:nvPr/>
        </p:nvCxnSpPr>
        <p:spPr>
          <a:xfrm>
            <a:off x="3059832" y="4581128"/>
            <a:ext cx="2239243" cy="0"/>
          </a:xfrm>
          <a:prstGeom prst="straightConnector1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  <a:headEnd type="arrow"/>
            <a:tailEnd type="arrow"/>
          </a:ln>
          <a:effectLst/>
        </p:spPr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26234"/>
            <a:ext cx="2474913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24 Conector recto de flecha"/>
          <p:cNvCxnSpPr/>
          <p:nvPr/>
        </p:nvCxnSpPr>
        <p:spPr>
          <a:xfrm>
            <a:off x="3059832" y="2492896"/>
            <a:ext cx="2316485" cy="0"/>
          </a:xfrm>
          <a:prstGeom prst="straightConnector1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  <a:headEnd type="arrow"/>
            <a:tailEnd type="arrow"/>
          </a:ln>
          <a:effectLst/>
        </p:spPr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00808"/>
            <a:ext cx="2474913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17 Conector recto de flecha">
            <a:extLst>
              <a:ext uri="{FF2B5EF4-FFF2-40B4-BE49-F238E27FC236}">
                <a16:creationId xmlns="" xmlns:a16="http://schemas.microsoft.com/office/drawing/2014/main" id="{50044106-1D5A-4BE9-9F2F-B1D97FAD35AB}"/>
              </a:ext>
            </a:extLst>
          </p:cNvPr>
          <p:cNvCxnSpPr>
            <a:cxnSpLocks/>
          </p:cNvCxnSpPr>
          <p:nvPr/>
        </p:nvCxnSpPr>
        <p:spPr>
          <a:xfrm>
            <a:off x="3131840" y="5373216"/>
            <a:ext cx="2239243" cy="0"/>
          </a:xfrm>
          <a:prstGeom prst="straightConnector1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  <a:headEnd type="arrow"/>
            <a:tailEnd type="arrow"/>
          </a:ln>
          <a:effectLst/>
        </p:spPr>
      </p:cxnSp>
    </p:spTree>
    <p:extLst>
      <p:ext uri="{BB962C8B-B14F-4D97-AF65-F5344CB8AC3E}">
        <p14:creationId xmlns="" xmlns:p14="http://schemas.microsoft.com/office/powerpoint/2010/main" val="1279777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9" y="2903608"/>
            <a:ext cx="6041703" cy="3549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3" name="TextBox 3"/>
          <p:cNvSpPr txBox="1"/>
          <p:nvPr/>
        </p:nvSpPr>
        <p:spPr>
          <a:xfrm>
            <a:off x="683568" y="939492"/>
            <a:ext cx="820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sz="2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buFont typeface="Arial"/>
              <a:buChar char="•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Ecologist</a:t>
            </a:r>
          </a:p>
          <a:p>
            <a:pPr marL="457200" indent="-228600">
              <a:buFont typeface="Arial"/>
              <a:buChar char="•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Biogeographers</a:t>
            </a:r>
          </a:p>
          <a:p>
            <a:pPr marL="457200" indent="-228600">
              <a:buFont typeface="Arial"/>
              <a:buChar char="•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Conservationists</a:t>
            </a:r>
          </a:p>
          <a:p>
            <a:pPr marL="457200" indent="-228600">
              <a:buFont typeface="Arial"/>
              <a:buChar char="•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Decision-makers</a:t>
            </a:r>
          </a:p>
          <a:p>
            <a:pPr marL="457200" indent="-228600">
              <a:buFont typeface="Arial"/>
              <a:buChar char="•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 Biologist</a:t>
            </a:r>
          </a:p>
          <a:p>
            <a:pPr marL="457200" indent="-228600">
              <a:buFont typeface="Arial"/>
              <a:buChar char="•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Etc.</a:t>
            </a:r>
          </a:p>
          <a:p>
            <a:pPr marL="457200" indent="-228600">
              <a:defRPr/>
            </a:pPr>
            <a:endParaRPr lang="en-US" sz="2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358343" y="6453336"/>
            <a:ext cx="1606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prstClr val="black"/>
                </a:solidFill>
              </a:rPr>
              <a:t>Stevenson,  2016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11560" y="5229200"/>
            <a:ext cx="756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0" dirty="0">
                <a:cs typeface="Arial" pitchFamily="34" charset="0"/>
              </a:rPr>
              <a:t>Floras</a:t>
            </a:r>
            <a:endParaRPr lang="es-MX" b="1" dirty="0"/>
          </a:p>
        </p:txBody>
      </p:sp>
      <p:cxnSp>
        <p:nvCxnSpPr>
          <p:cNvPr id="8" name="Conector recto 7"/>
          <p:cNvCxnSpPr>
            <a:cxnSpLocks/>
          </p:cNvCxnSpPr>
          <p:nvPr/>
        </p:nvCxnSpPr>
        <p:spPr>
          <a:xfrm>
            <a:off x="1403648" y="5445224"/>
            <a:ext cx="1000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C833CB44-5150-479A-94D4-9626977D0CA4}"/>
              </a:ext>
            </a:extLst>
          </p:cNvPr>
          <p:cNvSpPr txBox="1"/>
          <p:nvPr/>
        </p:nvSpPr>
        <p:spPr>
          <a:xfrm>
            <a:off x="4067944" y="3923764"/>
            <a:ext cx="142199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s-MX" dirty="0" err="1"/>
              <a:t>Conservation</a:t>
            </a:r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8F8E0518-0B61-40E1-BB10-DF49640B79B4}"/>
              </a:ext>
            </a:extLst>
          </p:cNvPr>
          <p:cNvSpPr txBox="1"/>
          <p:nvPr/>
        </p:nvSpPr>
        <p:spPr>
          <a:xfrm>
            <a:off x="4214541" y="4437112"/>
            <a:ext cx="107753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s-MX" dirty="0" err="1"/>
              <a:t>Modeling</a:t>
            </a:r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B77E41FC-F407-4609-B734-6564B94342D8}"/>
              </a:ext>
            </a:extLst>
          </p:cNvPr>
          <p:cNvSpPr txBox="1"/>
          <p:nvPr/>
        </p:nvSpPr>
        <p:spPr>
          <a:xfrm>
            <a:off x="3240603" y="4931876"/>
            <a:ext cx="89934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s-MX" dirty="0" err="1"/>
              <a:t>Ecology</a:t>
            </a:r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7330F2C-B372-4821-A1CA-41152F93D711}"/>
              </a:ext>
            </a:extLst>
          </p:cNvPr>
          <p:cNvSpPr txBox="1"/>
          <p:nvPr/>
        </p:nvSpPr>
        <p:spPr>
          <a:xfrm>
            <a:off x="4688851" y="4941168"/>
            <a:ext cx="1467325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s-MX" dirty="0" err="1"/>
              <a:t>Biogeography</a:t>
            </a:r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B1330328-F2AC-4ADE-815D-CF94C4F34D39}"/>
              </a:ext>
            </a:extLst>
          </p:cNvPr>
          <p:cNvSpPr txBox="1"/>
          <p:nvPr/>
        </p:nvSpPr>
        <p:spPr>
          <a:xfrm>
            <a:off x="4133430" y="5435932"/>
            <a:ext cx="1277016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s-MX" dirty="0" err="1"/>
              <a:t>Systematics</a:t>
            </a:r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A8150F9C-92AF-4544-8261-8BF20C7A9A26}"/>
              </a:ext>
            </a:extLst>
          </p:cNvPr>
          <p:cNvSpPr txBox="1"/>
          <p:nvPr/>
        </p:nvSpPr>
        <p:spPr>
          <a:xfrm>
            <a:off x="2915816" y="5949280"/>
            <a:ext cx="3888432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s-MX" dirty="0" err="1"/>
              <a:t>Collections</a:t>
            </a:r>
            <a:r>
              <a:rPr lang="es-MX" dirty="0"/>
              <a:t> living, </a:t>
            </a:r>
            <a:r>
              <a:rPr lang="es-MX" dirty="0" err="1"/>
              <a:t>dry</a:t>
            </a:r>
            <a:r>
              <a:rPr lang="es-MX" dirty="0"/>
              <a:t> , </a:t>
            </a:r>
            <a:r>
              <a:rPr lang="es-MX" dirty="0" err="1"/>
              <a:t>spirit</a:t>
            </a:r>
            <a:r>
              <a:rPr lang="es-MX" dirty="0"/>
              <a:t>)</a:t>
            </a:r>
          </a:p>
        </p:txBody>
      </p:sp>
      <p:sp>
        <p:nvSpPr>
          <p:cNvPr id="13" name="1 Rectángulo">
            <a:extLst>
              <a:ext uri="{FF2B5EF4-FFF2-40B4-BE49-F238E27FC236}">
                <a16:creationId xmlns="" xmlns:a16="http://schemas.microsoft.com/office/drawing/2014/main" id="{EA1D93AB-EAB8-4105-8940-73590C825BD9}"/>
              </a:ext>
            </a:extLst>
          </p:cNvPr>
          <p:cNvSpPr/>
          <p:nvPr/>
        </p:nvSpPr>
        <p:spPr>
          <a:xfrm>
            <a:off x="899592" y="889556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Users dependent on taxonomy </a:t>
            </a:r>
          </a:p>
        </p:txBody>
      </p:sp>
    </p:spTree>
    <p:extLst>
      <p:ext uri="{BB962C8B-B14F-4D97-AF65-F5344CB8AC3E}">
        <p14:creationId xmlns="" xmlns:p14="http://schemas.microsoft.com/office/powerpoint/2010/main" val="3715545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6">
            <a:extLst>
              <a:ext uri="{FF2B5EF4-FFF2-40B4-BE49-F238E27FC236}">
                <a16:creationId xmlns="" xmlns:a16="http://schemas.microsoft.com/office/drawing/2014/main" id="{0CF12A85-3184-4458-814B-4D519E5CC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395913"/>
            <a:ext cx="32640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r>
              <a:rPr lang="es-ES" altLang="es-MX" sz="2800" dirty="0">
                <a:solidFill>
                  <a:srgbClr val="003300"/>
                </a:solidFill>
                <a:latin typeface="Arial" panose="020B0604020202020204" pitchFamily="34" charset="0"/>
              </a:rPr>
              <a:t>Hilda Flores Olvera</a:t>
            </a:r>
          </a:p>
        </p:txBody>
      </p:sp>
      <p:pic>
        <p:nvPicPr>
          <p:cNvPr id="3075" name="Picture 7" descr="ibunam3">
            <a:extLst>
              <a:ext uri="{FF2B5EF4-FFF2-40B4-BE49-F238E27FC236}">
                <a16:creationId xmlns="" xmlns:a16="http://schemas.microsoft.com/office/drawing/2014/main" id="{542F4298-D0ED-4406-B237-D5DC430E3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868863"/>
            <a:ext cx="10985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>
            <a:extLst>
              <a:ext uri="{FF2B5EF4-FFF2-40B4-BE49-F238E27FC236}">
                <a16:creationId xmlns="" xmlns:a16="http://schemas.microsoft.com/office/drawing/2014/main" id="{562DC4E7-1700-4AC9-9E14-E6AF3849B268}"/>
              </a:ext>
            </a:extLst>
          </p:cNvPr>
          <p:cNvSpPr/>
          <p:nvPr/>
        </p:nvSpPr>
        <p:spPr>
          <a:xfrm>
            <a:off x="1041409" y="3284538"/>
            <a:ext cx="7043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6666"/>
                </a:solidFill>
              </a:rPr>
              <a:t>Part 2: Acquiring and storing material </a:t>
            </a:r>
            <a:endParaRPr lang="es-ES" altLang="es-MX" sz="3200" dirty="0" err="1">
              <a:solidFill>
                <a:srgbClr val="0066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7" name="Picture 2">
            <a:extLst>
              <a:ext uri="{FF2B5EF4-FFF2-40B4-BE49-F238E27FC236}">
                <a16:creationId xmlns="" xmlns:a16="http://schemas.microsoft.com/office/drawing/2014/main" id="{7760F82D-28AD-4874-B75B-95C4F44E6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47" t="9129" r="52757" b="80225"/>
          <a:stretch>
            <a:fillRect/>
          </a:stretch>
        </p:blipFill>
        <p:spPr bwMode="auto">
          <a:xfrm>
            <a:off x="1287463" y="255884"/>
            <a:ext cx="6551612" cy="26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5157192"/>
            <a:ext cx="248480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201" y="4282567"/>
            <a:ext cx="1790303" cy="25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10064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395536" y="476672"/>
            <a:ext cx="8640960" cy="6192688"/>
            <a:chOff x="395536" y="476672"/>
            <a:chExt cx="8640960" cy="6192688"/>
          </a:xfrm>
        </p:grpSpPr>
        <p:sp>
          <p:nvSpPr>
            <p:cNvPr id="43" name="AutoShape 3"/>
            <p:cNvSpPr>
              <a:spLocks noChangeArrowheads="1"/>
            </p:cNvSpPr>
            <p:nvPr/>
          </p:nvSpPr>
          <p:spPr bwMode="auto">
            <a:xfrm>
              <a:off x="395536" y="476672"/>
              <a:ext cx="5400600" cy="3409527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762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200" kern="0" dirty="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  <p:grpSp>
          <p:nvGrpSpPr>
            <p:cNvPr id="44" name="Group 3"/>
            <p:cNvGrpSpPr/>
            <p:nvPr/>
          </p:nvGrpSpPr>
          <p:grpSpPr>
            <a:xfrm>
              <a:off x="618277" y="1239875"/>
              <a:ext cx="8418219" cy="5429485"/>
              <a:chOff x="375781" y="1382262"/>
              <a:chExt cx="8790501" cy="5170938"/>
            </a:xfrm>
          </p:grpSpPr>
          <p:sp>
            <p:nvSpPr>
              <p:cNvPr id="45" name="Text Box 4"/>
              <p:cNvSpPr txBox="1">
                <a:spLocks noChangeArrowheads="1"/>
              </p:cNvSpPr>
              <p:nvPr/>
            </p:nvSpPr>
            <p:spPr bwMode="auto">
              <a:xfrm>
                <a:off x="1192296" y="2965211"/>
                <a:ext cx="3051836" cy="26380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200" b="1" kern="0" dirty="0">
                    <a:solidFill>
                      <a:srgbClr val="000000"/>
                    </a:solidFill>
                    <a:latin typeface="Arial Narrow" pitchFamily="34" charset="0"/>
                    <a:cs typeface="Trebuchet MS"/>
                  </a:rPr>
                  <a:t>Systematics</a:t>
                </a:r>
              </a:p>
            </p:txBody>
          </p:sp>
          <p:sp>
            <p:nvSpPr>
              <p:cNvPr id="46" name="Text Box 5"/>
              <p:cNvSpPr txBox="1">
                <a:spLocks noChangeArrowheads="1"/>
              </p:cNvSpPr>
              <p:nvPr/>
            </p:nvSpPr>
            <p:spPr bwMode="auto">
              <a:xfrm>
                <a:off x="1970312" y="3436847"/>
                <a:ext cx="1998964" cy="2638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200" b="1" kern="0" dirty="0">
                    <a:solidFill>
                      <a:sysClr val="windowText" lastClr="000000"/>
                    </a:solidFill>
                    <a:latin typeface="Arial Narrow" pitchFamily="34" charset="0"/>
                  </a:rPr>
                  <a:t>Collections, living, dry, spirit</a:t>
                </a:r>
              </a:p>
            </p:txBody>
          </p:sp>
          <p:sp>
            <p:nvSpPr>
              <p:cNvPr id="47" name="Text Box 6"/>
              <p:cNvSpPr txBox="1">
                <a:spLocks noChangeArrowheads="1"/>
              </p:cNvSpPr>
              <p:nvPr/>
            </p:nvSpPr>
            <p:spPr bwMode="auto">
              <a:xfrm>
                <a:off x="1975710" y="1382262"/>
                <a:ext cx="1995685" cy="2638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200" b="1" kern="0" dirty="0">
                    <a:solidFill>
                      <a:srgbClr val="000000"/>
                    </a:solidFill>
                    <a:latin typeface="Arial Narrow" pitchFamily="34" charset="0"/>
                    <a:cs typeface="Trebuchet MS"/>
                  </a:rPr>
                  <a:t>Agriculture</a:t>
                </a:r>
              </a:p>
            </p:txBody>
          </p:sp>
          <p:sp>
            <p:nvSpPr>
              <p:cNvPr id="48" name="Text Box 7"/>
              <p:cNvSpPr txBox="1">
                <a:spLocks noChangeArrowheads="1"/>
              </p:cNvSpPr>
              <p:nvPr/>
            </p:nvSpPr>
            <p:spPr bwMode="auto">
              <a:xfrm>
                <a:off x="1155112" y="2507036"/>
                <a:ext cx="2146160" cy="2638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200" b="1" kern="0" dirty="0">
                    <a:solidFill>
                      <a:srgbClr val="000000"/>
                    </a:solidFill>
                    <a:latin typeface="Arial Narrow" pitchFamily="34" charset="0"/>
                    <a:cs typeface="Trebuchet MS"/>
                  </a:rPr>
                  <a:t>Genes discovery</a:t>
                </a:r>
              </a:p>
            </p:txBody>
          </p:sp>
          <p:sp>
            <p:nvSpPr>
              <p:cNvPr id="49" name="Text Box 8"/>
              <p:cNvSpPr txBox="1">
                <a:spLocks noChangeArrowheads="1"/>
              </p:cNvSpPr>
              <p:nvPr/>
            </p:nvSpPr>
            <p:spPr bwMode="auto">
              <a:xfrm>
                <a:off x="3575738" y="2475936"/>
                <a:ext cx="871255" cy="2638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kern="0" dirty="0" err="1">
                    <a:solidFill>
                      <a:srgbClr val="000000"/>
                    </a:solidFill>
                    <a:latin typeface="Arial Narrow" pitchFamily="34" charset="0"/>
                    <a:cs typeface="Trebuchet MS"/>
                  </a:rPr>
                  <a:t>Evo</a:t>
                </a:r>
                <a:r>
                  <a:rPr lang="en-US" sz="1200" b="1" kern="0" dirty="0">
                    <a:solidFill>
                      <a:srgbClr val="000000"/>
                    </a:solidFill>
                    <a:latin typeface="Arial Narrow" pitchFamily="34" charset="0"/>
                    <a:cs typeface="Trebuchet MS"/>
                  </a:rPr>
                  <a:t>/</a:t>
                </a:r>
                <a:r>
                  <a:rPr lang="en-US" sz="1200" b="1" kern="0" dirty="0" err="1">
                    <a:solidFill>
                      <a:srgbClr val="000000"/>
                    </a:solidFill>
                    <a:latin typeface="Arial Narrow" pitchFamily="34" charset="0"/>
                    <a:cs typeface="Trebuchet MS"/>
                  </a:rPr>
                  <a:t>Devo</a:t>
                </a:r>
                <a:endParaRPr lang="en-US" sz="1200" b="1" kern="0" dirty="0">
                  <a:solidFill>
                    <a:srgbClr val="000000"/>
                  </a:solidFill>
                  <a:latin typeface="Arial Narrow" pitchFamily="34" charset="0"/>
                  <a:cs typeface="Trebuchet MS"/>
                </a:endParaRPr>
              </a:p>
            </p:txBody>
          </p:sp>
          <p:sp>
            <p:nvSpPr>
              <p:cNvPr id="50" name="Text Box 9"/>
              <p:cNvSpPr txBox="1">
                <a:spLocks noChangeArrowheads="1"/>
              </p:cNvSpPr>
              <p:nvPr/>
            </p:nvSpPr>
            <p:spPr bwMode="auto">
              <a:xfrm>
                <a:off x="2405720" y="1895676"/>
                <a:ext cx="1146952" cy="26380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kern="0" dirty="0">
                    <a:solidFill>
                      <a:srgbClr val="000000"/>
                    </a:solidFill>
                    <a:latin typeface="Arial Narrow" pitchFamily="34" charset="0"/>
                    <a:cs typeface="Trebuchet MS"/>
                  </a:rPr>
                  <a:t>Plant breeding </a:t>
                </a:r>
              </a:p>
            </p:txBody>
          </p:sp>
          <p:sp>
            <p:nvSpPr>
              <p:cNvPr id="51" name="Line 10"/>
              <p:cNvSpPr>
                <a:spLocks noChangeShapeType="1"/>
              </p:cNvSpPr>
              <p:nvPr/>
            </p:nvSpPr>
            <p:spPr bwMode="auto">
              <a:xfrm flipV="1">
                <a:off x="1389795" y="2396092"/>
                <a:ext cx="3104503" cy="0"/>
              </a:xfrm>
              <a:prstGeom prst="line">
                <a:avLst/>
              </a:prstGeom>
              <a:solidFill>
                <a:srgbClr val="FFFF00"/>
              </a:solidFill>
              <a:ln w="7620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 kern="0" dirty="0">
                  <a:solidFill>
                    <a:srgbClr val="000000"/>
                  </a:solidFill>
                  <a:latin typeface="Arial Narrow" pitchFamily="34" charset="0"/>
                  <a:cs typeface="Trebuchet MS"/>
                </a:endParaRPr>
              </a:p>
            </p:txBody>
          </p:sp>
          <p:sp>
            <p:nvSpPr>
              <p:cNvPr id="52" name="Line 11"/>
              <p:cNvSpPr>
                <a:spLocks noChangeShapeType="1"/>
              </p:cNvSpPr>
              <p:nvPr/>
            </p:nvSpPr>
            <p:spPr bwMode="auto">
              <a:xfrm>
                <a:off x="1867556" y="1823259"/>
                <a:ext cx="2182839" cy="0"/>
              </a:xfrm>
              <a:prstGeom prst="line">
                <a:avLst/>
              </a:prstGeom>
              <a:solidFill>
                <a:srgbClr val="FFFF00"/>
              </a:solidFill>
              <a:ln w="7620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 kern="0" dirty="0">
                  <a:solidFill>
                    <a:srgbClr val="000000"/>
                  </a:solidFill>
                  <a:latin typeface="Arial Narrow" pitchFamily="34" charset="0"/>
                  <a:cs typeface="Trebuchet MS"/>
                </a:endParaRPr>
              </a:p>
            </p:txBody>
          </p:sp>
          <p:sp>
            <p:nvSpPr>
              <p:cNvPr id="53" name="Line 12"/>
              <p:cNvSpPr>
                <a:spLocks noChangeShapeType="1"/>
              </p:cNvSpPr>
              <p:nvPr/>
            </p:nvSpPr>
            <p:spPr bwMode="auto">
              <a:xfrm>
                <a:off x="3298956" y="2423016"/>
                <a:ext cx="0" cy="515271"/>
              </a:xfrm>
              <a:prstGeom prst="line">
                <a:avLst/>
              </a:prstGeom>
              <a:solidFill>
                <a:srgbClr val="FFFF00"/>
              </a:solidFill>
              <a:ln w="7620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 kern="0" dirty="0">
                  <a:solidFill>
                    <a:srgbClr val="000000"/>
                  </a:solidFill>
                  <a:latin typeface="Arial Narrow" pitchFamily="34" charset="0"/>
                  <a:cs typeface="Trebuchet MS"/>
                </a:endParaRPr>
              </a:p>
            </p:txBody>
          </p:sp>
          <p:sp>
            <p:nvSpPr>
              <p:cNvPr id="54" name="Line 13"/>
              <p:cNvSpPr>
                <a:spLocks noChangeShapeType="1"/>
              </p:cNvSpPr>
              <p:nvPr/>
            </p:nvSpPr>
            <p:spPr bwMode="auto">
              <a:xfrm flipV="1">
                <a:off x="612024" y="3434990"/>
                <a:ext cx="4694843" cy="0"/>
              </a:xfrm>
              <a:prstGeom prst="line">
                <a:avLst/>
              </a:prstGeom>
              <a:solidFill>
                <a:srgbClr val="FFFF00"/>
              </a:solidFill>
              <a:ln w="7620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 kern="0" dirty="0">
                  <a:solidFill>
                    <a:srgbClr val="000000"/>
                  </a:solidFill>
                  <a:latin typeface="Arial Narrow" pitchFamily="34" charset="0"/>
                  <a:cs typeface="Trebuchet MS"/>
                </a:endParaRPr>
              </a:p>
            </p:txBody>
          </p:sp>
          <p:sp>
            <p:nvSpPr>
              <p:cNvPr id="55" name="Line 14"/>
              <p:cNvSpPr>
                <a:spLocks noChangeShapeType="1"/>
              </p:cNvSpPr>
              <p:nvPr/>
            </p:nvSpPr>
            <p:spPr bwMode="auto">
              <a:xfrm flipV="1">
                <a:off x="1018308" y="2938287"/>
                <a:ext cx="3882274" cy="0"/>
              </a:xfrm>
              <a:prstGeom prst="line">
                <a:avLst/>
              </a:prstGeom>
              <a:solidFill>
                <a:srgbClr val="FFFF00"/>
              </a:solidFill>
              <a:ln w="7620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 kern="0" dirty="0">
                  <a:solidFill>
                    <a:srgbClr val="000000"/>
                  </a:solidFill>
                  <a:latin typeface="Arial Narrow" pitchFamily="34" charset="0"/>
                  <a:cs typeface="Trebuchet MS"/>
                </a:endParaRPr>
              </a:p>
            </p:txBody>
          </p:sp>
          <p:grpSp>
            <p:nvGrpSpPr>
              <p:cNvPr id="56" name="Group 2"/>
              <p:cNvGrpSpPr>
                <a:grpSpLocks/>
              </p:cNvGrpSpPr>
              <p:nvPr/>
            </p:nvGrpSpPr>
            <p:grpSpPr bwMode="auto">
              <a:xfrm>
                <a:off x="3864939" y="2964880"/>
                <a:ext cx="5301343" cy="3588320"/>
                <a:chOff x="384" y="25"/>
                <a:chExt cx="5844" cy="4007"/>
              </a:xfrm>
              <a:solidFill>
                <a:srgbClr val="66FFFF"/>
              </a:solidFill>
            </p:grpSpPr>
            <p:sp>
              <p:nvSpPr>
                <p:cNvPr id="60" name="AutoShape 3"/>
                <p:cNvSpPr>
                  <a:spLocks noChangeArrowheads="1"/>
                </p:cNvSpPr>
                <p:nvPr/>
              </p:nvSpPr>
              <p:spPr bwMode="auto">
                <a:xfrm>
                  <a:off x="384" y="25"/>
                  <a:ext cx="5844" cy="400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66FFFF"/>
                </a:solidFill>
                <a:ln w="76200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 kern="0" dirty="0">
                    <a:solidFill>
                      <a:srgbClr val="000000"/>
                    </a:solidFill>
                    <a:latin typeface="Arial Narrow" pitchFamily="34" charset="0"/>
                    <a:cs typeface="Trebuchet MS"/>
                  </a:endParaRPr>
                </a:p>
              </p:txBody>
            </p:sp>
            <p:sp>
              <p:nvSpPr>
                <p:cNvPr id="61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2148" y="2999"/>
                  <a:ext cx="2276" cy="29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b="1" kern="0" dirty="0">
                      <a:solidFill>
                        <a:srgbClr val="000000"/>
                      </a:solidFill>
                      <a:latin typeface="Arial Narrow" pitchFamily="34" charset="0"/>
                      <a:cs typeface="Trebuchet MS"/>
                    </a:rPr>
                    <a:t>Systematics</a:t>
                  </a:r>
                </a:p>
              </p:txBody>
            </p:sp>
            <p:sp>
              <p:nvSpPr>
                <p:cNvPr id="62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238" y="1303"/>
                  <a:ext cx="2030" cy="2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b="1" kern="0">
                      <a:solidFill>
                        <a:srgbClr val="000000"/>
                      </a:solidFill>
                      <a:latin typeface="Arial Narrow" pitchFamily="34" charset="0"/>
                      <a:cs typeface="Trebuchet MS"/>
                    </a:rPr>
                    <a:t>Medical treatments</a:t>
                  </a:r>
                  <a:endParaRPr lang="en-US" sz="1200" b="1" kern="0" dirty="0">
                    <a:solidFill>
                      <a:srgbClr val="000000"/>
                    </a:solidFill>
                    <a:latin typeface="Arial Narrow" pitchFamily="34" charset="0"/>
                    <a:cs typeface="Trebuchet MS"/>
                  </a:endParaRPr>
                </a:p>
              </p:txBody>
            </p:sp>
            <p:sp>
              <p:nvSpPr>
                <p:cNvPr id="6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876" y="2460"/>
                  <a:ext cx="1047" cy="2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b="1" kern="0" dirty="0">
                      <a:solidFill>
                        <a:srgbClr val="000000"/>
                      </a:solidFill>
                      <a:latin typeface="Arial Narrow" pitchFamily="34" charset="0"/>
                      <a:cs typeface="Trebuchet MS"/>
                    </a:rPr>
                    <a:t>Medical test</a:t>
                  </a:r>
                </a:p>
              </p:txBody>
            </p:sp>
            <p:sp>
              <p:nvSpPr>
                <p:cNvPr id="64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3541" y="2460"/>
                  <a:ext cx="925" cy="2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b="1" kern="0" dirty="0">
                      <a:solidFill>
                        <a:srgbClr val="000000"/>
                      </a:solidFill>
                      <a:latin typeface="Arial Narrow" pitchFamily="34" charset="0"/>
                      <a:cs typeface="Trebuchet MS"/>
                    </a:rPr>
                    <a:t>Chemistry</a:t>
                  </a:r>
                </a:p>
              </p:txBody>
            </p:sp>
            <p:sp>
              <p:nvSpPr>
                <p:cNvPr id="6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626" y="1888"/>
                  <a:ext cx="1314" cy="2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b="1" kern="0" dirty="0">
                      <a:solidFill>
                        <a:srgbClr val="000000"/>
                      </a:solidFill>
                      <a:latin typeface="Arial Narrow" pitchFamily="34" charset="0"/>
                      <a:cs typeface="Trebuchet MS"/>
                    </a:rPr>
                    <a:t>Drug discovery </a:t>
                  </a:r>
                </a:p>
              </p:txBody>
            </p:sp>
            <p:sp>
              <p:nvSpPr>
                <p:cNvPr id="66" name="Line 10"/>
                <p:cNvSpPr>
                  <a:spLocks noChangeShapeType="1"/>
                </p:cNvSpPr>
                <p:nvPr/>
              </p:nvSpPr>
              <p:spPr bwMode="auto">
                <a:xfrm>
                  <a:off x="1622" y="2368"/>
                  <a:ext cx="3359" cy="0"/>
                </a:xfrm>
                <a:prstGeom prst="line">
                  <a:avLst/>
                </a:prstGeom>
                <a:grpFill/>
                <a:ln w="762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 kern="0" dirty="0">
                    <a:solidFill>
                      <a:srgbClr val="000000"/>
                    </a:solidFill>
                    <a:latin typeface="Arial Narrow" pitchFamily="34" charset="0"/>
                    <a:cs typeface="Trebuchet MS"/>
                  </a:endParaRPr>
                </a:p>
              </p:txBody>
            </p:sp>
            <p:sp>
              <p:nvSpPr>
                <p:cNvPr id="67" name="Line 11"/>
                <p:cNvSpPr>
                  <a:spLocks noChangeShapeType="1"/>
                </p:cNvSpPr>
                <p:nvPr/>
              </p:nvSpPr>
              <p:spPr bwMode="auto">
                <a:xfrm>
                  <a:off x="1996" y="1810"/>
                  <a:ext cx="2579" cy="0"/>
                </a:xfrm>
                <a:prstGeom prst="line">
                  <a:avLst/>
                </a:prstGeom>
                <a:grpFill/>
                <a:ln w="762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 kern="0" dirty="0">
                    <a:solidFill>
                      <a:srgbClr val="000000"/>
                    </a:solidFill>
                    <a:latin typeface="Arial Narrow" pitchFamily="34" charset="0"/>
                    <a:cs typeface="Trebuchet MS"/>
                  </a:endParaRPr>
                </a:p>
              </p:txBody>
            </p:sp>
            <p:sp>
              <p:nvSpPr>
                <p:cNvPr id="68" name="Line 12"/>
                <p:cNvSpPr>
                  <a:spLocks noChangeShapeType="1"/>
                </p:cNvSpPr>
                <p:nvPr/>
              </p:nvSpPr>
              <p:spPr bwMode="auto">
                <a:xfrm>
                  <a:off x="3366" y="2368"/>
                  <a:ext cx="0" cy="555"/>
                </a:xfrm>
                <a:prstGeom prst="line">
                  <a:avLst/>
                </a:prstGeom>
                <a:grpFill/>
                <a:ln w="762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 kern="0" dirty="0">
                    <a:solidFill>
                      <a:srgbClr val="000000"/>
                    </a:solidFill>
                    <a:latin typeface="Arial Narrow" pitchFamily="34" charset="0"/>
                    <a:cs typeface="Trebuchet MS"/>
                  </a:endParaRPr>
                </a:p>
              </p:txBody>
            </p:sp>
            <p:sp>
              <p:nvSpPr>
                <p:cNvPr id="69" name="Line 13"/>
                <p:cNvSpPr>
                  <a:spLocks noChangeShapeType="1"/>
                </p:cNvSpPr>
                <p:nvPr/>
              </p:nvSpPr>
              <p:spPr bwMode="auto">
                <a:xfrm>
                  <a:off x="814" y="3477"/>
                  <a:ext cx="4973" cy="0"/>
                </a:xfrm>
                <a:prstGeom prst="line">
                  <a:avLst/>
                </a:prstGeom>
                <a:grpFill/>
                <a:ln w="762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 kern="0" dirty="0">
                    <a:solidFill>
                      <a:srgbClr val="000000"/>
                    </a:solidFill>
                    <a:latin typeface="Arial Narrow" pitchFamily="34" charset="0"/>
                    <a:cs typeface="Trebuchet MS"/>
                  </a:endParaRPr>
                </a:p>
              </p:txBody>
            </p:sp>
            <p:sp>
              <p:nvSpPr>
                <p:cNvPr id="70" name="Line 14"/>
                <p:cNvSpPr>
                  <a:spLocks noChangeShapeType="1"/>
                </p:cNvSpPr>
                <p:nvPr/>
              </p:nvSpPr>
              <p:spPr bwMode="auto">
                <a:xfrm>
                  <a:off x="1224" y="2923"/>
                  <a:ext cx="4172" cy="0"/>
                </a:xfrm>
                <a:prstGeom prst="line">
                  <a:avLst/>
                </a:prstGeom>
                <a:grpFill/>
                <a:ln w="762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 kern="0" dirty="0">
                    <a:solidFill>
                      <a:srgbClr val="000000"/>
                    </a:solidFill>
                    <a:latin typeface="Arial Narrow" pitchFamily="34" charset="0"/>
                    <a:cs typeface="Trebuchet MS"/>
                  </a:endParaRPr>
                </a:p>
              </p:txBody>
            </p:sp>
          </p:grpSp>
          <p:sp>
            <p:nvSpPr>
              <p:cNvPr id="57" name="TextBox 1"/>
              <p:cNvSpPr txBox="1">
                <a:spLocks noChangeArrowheads="1"/>
              </p:cNvSpPr>
              <p:nvPr/>
            </p:nvSpPr>
            <p:spPr bwMode="auto">
              <a:xfrm>
                <a:off x="3075694" y="6152233"/>
                <a:ext cx="720109" cy="263809"/>
              </a:xfrm>
              <a:prstGeom prst="rect">
                <a:avLst/>
              </a:prstGeom>
              <a:solidFill>
                <a:srgbClr val="66FFFF"/>
              </a:solidFill>
              <a:ln w="285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200" kern="0" dirty="0">
                    <a:solidFill>
                      <a:sysClr val="windowText" lastClr="000000"/>
                    </a:solidFill>
                    <a:latin typeface="Arial Narrow" pitchFamily="34" charset="0"/>
                    <a:cs typeface="Trebuchet MS"/>
                  </a:rPr>
                  <a:t>Medicine</a:t>
                </a:r>
              </a:p>
            </p:txBody>
          </p:sp>
          <p:sp>
            <p:nvSpPr>
              <p:cNvPr id="58" name="TextBox 2"/>
              <p:cNvSpPr txBox="1">
                <a:spLocks noChangeArrowheads="1"/>
              </p:cNvSpPr>
              <p:nvPr/>
            </p:nvSpPr>
            <p:spPr bwMode="auto">
              <a:xfrm>
                <a:off x="375781" y="1588370"/>
                <a:ext cx="982910" cy="263809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200" kern="0" dirty="0">
                    <a:solidFill>
                      <a:sysClr val="windowText" lastClr="000000"/>
                    </a:solidFill>
                    <a:latin typeface="Arial Narrow" pitchFamily="34" charset="0"/>
                    <a:cs typeface="Trebuchet MS"/>
                  </a:rPr>
                  <a:t>Food security</a:t>
                </a:r>
              </a:p>
            </p:txBody>
          </p:sp>
          <p:sp>
            <p:nvSpPr>
              <p:cNvPr id="59" name="Text Box 5"/>
              <p:cNvSpPr txBox="1">
                <a:spLocks noChangeArrowheads="1"/>
              </p:cNvSpPr>
              <p:nvPr/>
            </p:nvSpPr>
            <p:spPr bwMode="auto">
              <a:xfrm>
                <a:off x="5445011" y="6119050"/>
                <a:ext cx="2072615" cy="2638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200" b="1" kern="0" dirty="0">
                    <a:solidFill>
                      <a:sysClr val="windowText" lastClr="000000"/>
                    </a:solidFill>
                    <a:latin typeface="Arial Narrow" pitchFamily="34" charset="0"/>
                  </a:rPr>
                  <a:t>Collections,  living, dry, spirit </a:t>
                </a:r>
              </a:p>
            </p:txBody>
          </p:sp>
        </p:grpSp>
      </p:grpSp>
      <p:sp>
        <p:nvSpPr>
          <p:cNvPr id="71" name="70 CuadroTexto"/>
          <p:cNvSpPr txBox="1"/>
          <p:nvPr/>
        </p:nvSpPr>
        <p:spPr>
          <a:xfrm>
            <a:off x="395536" y="6516052"/>
            <a:ext cx="1606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prstClr val="black"/>
                </a:solidFill>
              </a:rPr>
              <a:t>Stevenson,  2016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923928" y="375828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Users dependent on taxonomy 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2094904" y="5944546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>
                <a:cs typeface="Arial" pitchFamily="34" charset="0"/>
              </a:rPr>
              <a:t>Floras</a:t>
            </a:r>
            <a:endParaRPr lang="es-MX" b="1" dirty="0"/>
          </a:p>
        </p:txBody>
      </p:sp>
      <p:cxnSp>
        <p:nvCxnSpPr>
          <p:cNvPr id="37" name="Conector recto 36"/>
          <p:cNvCxnSpPr>
            <a:cxnSpLocks/>
          </p:cNvCxnSpPr>
          <p:nvPr/>
        </p:nvCxnSpPr>
        <p:spPr>
          <a:xfrm>
            <a:off x="2814984" y="6147500"/>
            <a:ext cx="15078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5340529" y="2235877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>
                <a:solidFill>
                  <a:srgbClr val="4F81BD"/>
                </a:solidFill>
                <a:cs typeface="Arial" pitchFamily="34" charset="0"/>
              </a:rPr>
              <a:t>Floras</a:t>
            </a:r>
            <a:endParaRPr lang="es-MX" b="1" dirty="0">
              <a:solidFill>
                <a:srgbClr val="4F81BD"/>
              </a:solidFill>
            </a:endParaRPr>
          </a:p>
        </p:txBody>
      </p:sp>
      <p:cxnSp>
        <p:nvCxnSpPr>
          <p:cNvPr id="40" name="Conector recto 39"/>
          <p:cNvCxnSpPr>
            <a:cxnSpLocks/>
          </p:cNvCxnSpPr>
          <p:nvPr/>
        </p:nvCxnSpPr>
        <p:spPr>
          <a:xfrm flipV="1">
            <a:off x="5360052" y="2568152"/>
            <a:ext cx="347764" cy="8270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15573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692696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Part 2:  Acquiring and storing material</a:t>
            </a:r>
            <a:endParaRPr lang="en-GB" sz="2800" dirty="0"/>
          </a:p>
          <a:p>
            <a:r>
              <a:rPr lang="en-GB" sz="2800" dirty="0"/>
              <a:t>I. Recommendations for field sampling (including for molecular, anatomical, physiology, etc. work)</a:t>
            </a:r>
          </a:p>
          <a:p>
            <a:r>
              <a:rPr lang="en-GB" sz="2800" dirty="0"/>
              <a:t>II. Making voucher specimens, including duplicate specimens and good labelling practices</a:t>
            </a:r>
          </a:p>
          <a:p>
            <a:r>
              <a:rPr lang="en-GB" sz="2800" dirty="0"/>
              <a:t>III. The importance of expert identification</a:t>
            </a:r>
          </a:p>
          <a:p>
            <a:r>
              <a:rPr lang="en-GB" sz="2800" dirty="0"/>
              <a:t>IV. Recommendations for herbarium specimens sampling</a:t>
            </a:r>
          </a:p>
          <a:p>
            <a:r>
              <a:rPr lang="en-GB" sz="2800" dirty="0"/>
              <a:t>V. Best practices for storing and shipping material</a:t>
            </a:r>
          </a:p>
          <a:p>
            <a:r>
              <a:rPr lang="en-GB" sz="2800" dirty="0"/>
              <a:t>VI. Why acquiring and storing material is important?</a:t>
            </a:r>
          </a:p>
        </p:txBody>
      </p:sp>
    </p:spTree>
    <p:extLst>
      <p:ext uri="{BB962C8B-B14F-4D97-AF65-F5344CB8AC3E}">
        <p14:creationId xmlns="" xmlns:p14="http://schemas.microsoft.com/office/powerpoint/2010/main" val="2977807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2" y="188640"/>
            <a:ext cx="85689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I. Recommendations for field sampling. </a:t>
            </a:r>
          </a:p>
          <a:p>
            <a:r>
              <a:rPr lang="en-GB" sz="2000" dirty="0"/>
              <a:t>Field sampling begins with </a:t>
            </a:r>
            <a:r>
              <a:rPr lang="en-GB" sz="2000" b="1" dirty="0"/>
              <a:t>the research question or hypothesis to be answered.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/>
              <a:t>	A. Project planning: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/>
              <a:t>		Floristic diversity</a:t>
            </a:r>
            <a:endParaRPr lang="es-MX" altLang="es-MX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2000" dirty="0">
                <a:solidFill>
                  <a:srgbClr val="000000"/>
                </a:solidFill>
                <a:cs typeface="Arial" charset="0"/>
              </a:rPr>
              <a:t>		</a:t>
            </a:r>
            <a:r>
              <a:rPr lang="es-MX" altLang="es-MX" sz="2000" dirty="0" err="1">
                <a:solidFill>
                  <a:srgbClr val="000000"/>
                </a:solidFill>
                <a:cs typeface="Arial" charset="0"/>
              </a:rPr>
              <a:t>Revisions</a:t>
            </a:r>
            <a:r>
              <a:rPr lang="es-MX" altLang="es-MX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s-MX" altLang="es-MX" sz="2000" dirty="0" err="1">
                <a:solidFill>
                  <a:srgbClr val="000000"/>
                </a:solidFill>
                <a:cs typeface="Arial" charset="0"/>
              </a:rPr>
              <a:t>or</a:t>
            </a:r>
            <a:r>
              <a:rPr lang="es-MX" altLang="es-MX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s-MX" altLang="es-MX" sz="2000" dirty="0" err="1">
                <a:solidFill>
                  <a:srgbClr val="000000"/>
                </a:solidFill>
                <a:cs typeface="Arial" charset="0"/>
              </a:rPr>
              <a:t>monographs</a:t>
            </a:r>
            <a:r>
              <a:rPr lang="es-MX" altLang="es-MX" sz="2000" dirty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2000" dirty="0">
                <a:solidFill>
                  <a:srgbClr val="000000"/>
                </a:solidFill>
                <a:cs typeface="Arial" charset="0"/>
              </a:rPr>
              <a:t>		</a:t>
            </a:r>
            <a:r>
              <a:rPr lang="es-MX" altLang="es-MX" sz="2000" b="1" dirty="0" err="1">
                <a:solidFill>
                  <a:srgbClr val="000000"/>
                </a:solidFill>
                <a:cs typeface="Arial" charset="0"/>
              </a:rPr>
              <a:t>Phylogenetic</a:t>
            </a:r>
            <a:r>
              <a:rPr lang="es-MX" altLang="es-MX" sz="20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s-MX" altLang="es-MX" sz="2000" b="1" dirty="0" err="1">
                <a:solidFill>
                  <a:srgbClr val="000000"/>
                </a:solidFill>
                <a:cs typeface="Arial" charset="0"/>
              </a:rPr>
              <a:t>studies</a:t>
            </a:r>
            <a:r>
              <a:rPr lang="es-MX" altLang="es-MX" sz="2000" b="1" dirty="0">
                <a:solidFill>
                  <a:srgbClr val="000000"/>
                </a:solidFill>
                <a:cs typeface="Arial" charset="0"/>
              </a:rPr>
              <a:t> (</a:t>
            </a:r>
            <a:r>
              <a:rPr lang="es-MX" altLang="es-MX" sz="2000" b="1" dirty="0" err="1">
                <a:solidFill>
                  <a:srgbClr val="000000"/>
                </a:solidFill>
                <a:cs typeface="Arial" charset="0"/>
              </a:rPr>
              <a:t>multiple</a:t>
            </a:r>
            <a:r>
              <a:rPr lang="es-MX" altLang="es-MX" sz="2000" b="1" dirty="0">
                <a:solidFill>
                  <a:srgbClr val="000000"/>
                </a:solidFill>
                <a:cs typeface="Arial" charset="0"/>
              </a:rPr>
              <a:t> taxa, </a:t>
            </a:r>
            <a:r>
              <a:rPr lang="es-MX" altLang="es-MX" sz="2000" b="1" dirty="0" err="1">
                <a:solidFill>
                  <a:srgbClr val="000000"/>
                </a:solidFill>
                <a:cs typeface="Arial" charset="0"/>
              </a:rPr>
              <a:t>multiple</a:t>
            </a:r>
            <a:r>
              <a:rPr lang="es-MX" altLang="es-MX" sz="20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s-MX" altLang="es-MX" sz="2000" b="1" dirty="0" err="1">
                <a:solidFill>
                  <a:srgbClr val="000000"/>
                </a:solidFill>
                <a:cs typeface="Arial" charset="0"/>
              </a:rPr>
              <a:t>individuals</a:t>
            </a:r>
            <a:r>
              <a:rPr lang="es-MX" altLang="es-MX" sz="2000" b="1" dirty="0">
                <a:solidFill>
                  <a:srgbClr val="000000"/>
                </a:solidFill>
                <a:cs typeface="Arial" charset="0"/>
              </a:rPr>
              <a:t>) etc.)		</a:t>
            </a:r>
            <a:r>
              <a:rPr lang="es-MX" altLang="es-MX" sz="2000" dirty="0" err="1">
                <a:solidFill>
                  <a:srgbClr val="000000"/>
                </a:solidFill>
                <a:cs typeface="Arial" charset="0"/>
              </a:rPr>
              <a:t>Haplotypes</a:t>
            </a:r>
            <a:r>
              <a:rPr lang="es-MX" altLang="es-MX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s-MX" altLang="es-MX" sz="2000" dirty="0" err="1">
                <a:solidFill>
                  <a:srgbClr val="000000"/>
                </a:solidFill>
                <a:cs typeface="Arial" charset="0"/>
              </a:rPr>
              <a:t>population</a:t>
            </a:r>
            <a:r>
              <a:rPr lang="es-MX" altLang="es-MX" sz="2000" dirty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altLang="es-MX" sz="2000" dirty="0">
                <a:solidFill>
                  <a:srgbClr val="000000"/>
                </a:solidFill>
                <a:cs typeface="Arial" charset="0"/>
              </a:rPr>
              <a:t>		</a:t>
            </a:r>
            <a:r>
              <a:rPr lang="es-MX" altLang="es-MX" sz="2000" dirty="0" err="1">
                <a:solidFill>
                  <a:srgbClr val="000000"/>
                </a:solidFill>
                <a:cs typeface="Arial" charset="0"/>
              </a:rPr>
              <a:t>Soils</a:t>
            </a:r>
            <a:endParaRPr lang="es-MX" altLang="es-MX" sz="2000" dirty="0">
              <a:solidFill>
                <a:srgbClr val="000000"/>
              </a:solidFill>
              <a:cs typeface="Arial" charset="0"/>
            </a:endParaRPr>
          </a:p>
          <a:p>
            <a:r>
              <a:rPr lang="es-MX" sz="2000" dirty="0"/>
              <a:t>		</a:t>
            </a:r>
            <a:r>
              <a:rPr lang="es-MX" sz="2000" dirty="0" err="1"/>
              <a:t>Plant</a:t>
            </a:r>
            <a:r>
              <a:rPr lang="es-MX" sz="2000" dirty="0"/>
              <a:t> </a:t>
            </a:r>
            <a:r>
              <a:rPr lang="es-MX" sz="2000" dirty="0" err="1"/>
              <a:t>ecology</a:t>
            </a:r>
            <a:endParaRPr lang="es-MX" sz="2000" dirty="0"/>
          </a:p>
          <a:p>
            <a:r>
              <a:rPr lang="es-MX" sz="2000" dirty="0"/>
              <a:t>		</a:t>
            </a:r>
            <a:r>
              <a:rPr lang="es-MX" sz="2000" dirty="0" err="1"/>
              <a:t>Anatomical</a:t>
            </a:r>
            <a:endParaRPr lang="es-MX" sz="2000" dirty="0"/>
          </a:p>
          <a:p>
            <a:r>
              <a:rPr lang="es-MX" sz="2000" dirty="0"/>
              <a:t>		</a:t>
            </a:r>
            <a:r>
              <a:rPr lang="es-MX" sz="2000" dirty="0" err="1"/>
              <a:t>Citology</a:t>
            </a:r>
            <a:endParaRPr lang="en-GB" sz="2000" dirty="0"/>
          </a:p>
          <a:p>
            <a:r>
              <a:rPr lang="en-GB" sz="2000" dirty="0"/>
              <a:t>                             Physiology work</a:t>
            </a:r>
          </a:p>
          <a:p>
            <a:r>
              <a:rPr lang="en-GB" sz="2000" dirty="0"/>
              <a:t>                             …., etc.</a:t>
            </a:r>
          </a:p>
        </p:txBody>
      </p:sp>
      <p:pic>
        <p:nvPicPr>
          <p:cNvPr id="3" name="Picture 2" descr="Gaillardia.ITS.2012.Sep.MP.tree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3341"/>
          <a:stretch>
            <a:fillRect/>
          </a:stretch>
        </p:blipFill>
        <p:spPr bwMode="auto">
          <a:xfrm>
            <a:off x="5652120" y="4221088"/>
            <a:ext cx="1849438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Acleisanthes.by.taxon.2013.Jan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63" r="8345"/>
          <a:stretch>
            <a:fillRect/>
          </a:stretch>
        </p:blipFill>
        <p:spPr bwMode="auto">
          <a:xfrm>
            <a:off x="7562279" y="4247976"/>
            <a:ext cx="154622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ortada_orquideas de mex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74" y="2132856"/>
            <a:ext cx="1781646" cy="235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meso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75" y="4524491"/>
            <a:ext cx="1781646" cy="228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619" r="43292" b="1831"/>
          <a:stretch>
            <a:fillRect/>
          </a:stretch>
        </p:blipFill>
        <p:spPr bwMode="auto">
          <a:xfrm>
            <a:off x="2123728" y="4363261"/>
            <a:ext cx="2142992" cy="2435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14300" dir="2700000" algn="ctr" rotWithShape="0">
              <a:schemeClr val="bg1">
                <a:lumMod val="85000"/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46123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504" y="832644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1. Recommendations for field sampling.</a:t>
            </a:r>
          </a:p>
          <a:p>
            <a:r>
              <a:rPr lang="es-MX" sz="2400" dirty="0"/>
              <a:t>B. Field </a:t>
            </a:r>
            <a:r>
              <a:rPr lang="es-MX" sz="2400" dirty="0" err="1"/>
              <a:t>work</a:t>
            </a:r>
            <a:r>
              <a:rPr lang="es-MX" sz="2400" dirty="0"/>
              <a:t> </a:t>
            </a:r>
            <a:r>
              <a:rPr lang="es-MX" sz="2400" dirty="0" err="1"/>
              <a:t>planning</a:t>
            </a:r>
            <a:r>
              <a:rPr lang="es-MX" sz="2400" dirty="0"/>
              <a:t>:</a:t>
            </a:r>
          </a:p>
          <a:p>
            <a:r>
              <a:rPr lang="es-MX" sz="2400" dirty="0"/>
              <a:t>         Rute</a:t>
            </a:r>
          </a:p>
          <a:p>
            <a:r>
              <a:rPr lang="es-MX" sz="2400" dirty="0"/>
              <a:t>         </a:t>
            </a:r>
            <a:r>
              <a:rPr lang="es-MX" sz="2400" dirty="0" err="1"/>
              <a:t>Season</a:t>
            </a:r>
            <a:endParaRPr lang="es-MX" sz="2400" dirty="0"/>
          </a:p>
          <a:p>
            <a:r>
              <a:rPr lang="es-MX" sz="2400" dirty="0"/>
              <a:t>         </a:t>
            </a:r>
            <a:r>
              <a:rPr lang="es-MX" sz="2400" dirty="0" err="1"/>
              <a:t>Collaborations</a:t>
            </a:r>
            <a:endParaRPr lang="es-MX" sz="2400" dirty="0"/>
          </a:p>
          <a:p>
            <a:r>
              <a:rPr lang="es-MX" sz="2400" dirty="0"/>
              <a:t>          </a:t>
            </a:r>
            <a:r>
              <a:rPr lang="es-MX" sz="2400" b="1" dirty="0"/>
              <a:t>Regional </a:t>
            </a:r>
            <a:r>
              <a:rPr lang="es-MX" sz="2400" b="1" i="1" dirty="0" err="1"/>
              <a:t>permits</a:t>
            </a:r>
            <a:endParaRPr lang="es-MX" sz="2400" b="1" i="1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605" y="116632"/>
            <a:ext cx="3611891" cy="270891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01" t="9814" r="40846" b="63856"/>
          <a:stretch/>
        </p:blipFill>
        <p:spPr bwMode="auto">
          <a:xfrm>
            <a:off x="-50889" y="3429000"/>
            <a:ext cx="9087385" cy="330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 Imagen">
            <a:extLst>
              <a:ext uri="{FF2B5EF4-FFF2-40B4-BE49-F238E27FC236}">
                <a16:creationId xmlns="" xmlns:a16="http://schemas.microsoft.com/office/drawing/2014/main" id="{2342F617-32A3-4BFE-9816-9C0389ABA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" t="1057" r="15936"/>
          <a:stretch>
            <a:fillRect/>
          </a:stretch>
        </p:blipFill>
        <p:spPr bwMode="auto">
          <a:xfrm>
            <a:off x="35496" y="3284984"/>
            <a:ext cx="434953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37638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371836"/>
            <a:ext cx="99724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I. Recommendations for field sampling.</a:t>
            </a:r>
          </a:p>
          <a:p>
            <a:r>
              <a:rPr lang="es-MX" sz="2200" dirty="0"/>
              <a:t>	C. Material </a:t>
            </a:r>
            <a:r>
              <a:rPr lang="es-MX" sz="2200" dirty="0" err="1"/>
              <a:t>needed</a:t>
            </a:r>
            <a:endParaRPr lang="es-MX" sz="2200" dirty="0"/>
          </a:p>
          <a:p>
            <a:r>
              <a:rPr lang="es-MX" sz="2200" dirty="0"/>
              <a:t>		Field </a:t>
            </a:r>
            <a:r>
              <a:rPr lang="es-MX" sz="2200" dirty="0" err="1"/>
              <a:t>tools</a:t>
            </a:r>
            <a:endParaRPr lang="es-MX" sz="2200" dirty="0"/>
          </a:p>
          <a:p>
            <a:r>
              <a:rPr lang="es-MX" sz="2200"/>
              <a:t>                          GPS</a:t>
            </a:r>
            <a:endParaRPr lang="es-MX" sz="2200" dirty="0"/>
          </a:p>
          <a:p>
            <a:r>
              <a:rPr lang="es-MX" sz="2200" dirty="0"/>
              <a:t>		</a:t>
            </a:r>
            <a:r>
              <a:rPr lang="es-MX" sz="2200" dirty="0" err="1"/>
              <a:t>Botanical</a:t>
            </a:r>
            <a:r>
              <a:rPr lang="es-MX" sz="2200" dirty="0"/>
              <a:t> </a:t>
            </a:r>
            <a:r>
              <a:rPr lang="es-MX" sz="2200" dirty="0" err="1"/>
              <a:t>presses</a:t>
            </a:r>
            <a:endParaRPr lang="es-MX" sz="2200" dirty="0"/>
          </a:p>
          <a:p>
            <a:r>
              <a:rPr lang="es-MX" sz="2200" dirty="0"/>
              <a:t>		Molecular. </a:t>
            </a:r>
            <a:r>
              <a:rPr lang="es-MX" sz="2200" dirty="0" err="1"/>
              <a:t>Silica</a:t>
            </a:r>
            <a:r>
              <a:rPr lang="es-MX" sz="2200" dirty="0"/>
              <a:t> gel and/</a:t>
            </a:r>
            <a:r>
              <a:rPr lang="es-MX" sz="2200" dirty="0" err="1"/>
              <a:t>or</a:t>
            </a:r>
            <a:r>
              <a:rPr lang="es-MX" sz="2200" dirty="0"/>
              <a:t> </a:t>
            </a:r>
            <a:r>
              <a:rPr lang="es-MX" sz="2200" dirty="0" err="1"/>
              <a:t>liquid</a:t>
            </a:r>
            <a:r>
              <a:rPr lang="es-MX" sz="2200" dirty="0"/>
              <a:t> </a:t>
            </a:r>
            <a:r>
              <a:rPr lang="es-MX" sz="2200" dirty="0" err="1"/>
              <a:t>nitrogen</a:t>
            </a:r>
            <a:endParaRPr lang="es-MX" sz="2200" dirty="0"/>
          </a:p>
          <a:p>
            <a:r>
              <a:rPr lang="es-MX" sz="2200" dirty="0"/>
              <a:t>		</a:t>
            </a:r>
            <a:r>
              <a:rPr lang="es-MX" sz="2200" dirty="0" err="1"/>
              <a:t>Anatomy</a:t>
            </a:r>
            <a:r>
              <a:rPr lang="es-MX" sz="2200" dirty="0"/>
              <a:t>. </a:t>
            </a:r>
            <a:r>
              <a:rPr lang="es-MX" sz="2200" dirty="0" err="1"/>
              <a:t>Ethilic</a:t>
            </a:r>
            <a:r>
              <a:rPr lang="es-MX" sz="2200" dirty="0"/>
              <a:t> alcohol</a:t>
            </a:r>
          </a:p>
          <a:p>
            <a:r>
              <a:rPr lang="es-MX" sz="2200" dirty="0"/>
              <a:t>		</a:t>
            </a:r>
            <a:r>
              <a:rPr lang="es-MX" sz="2200" dirty="0" err="1"/>
              <a:t>Soils</a:t>
            </a:r>
            <a:r>
              <a:rPr lang="es-MX" sz="2200" dirty="0"/>
              <a:t>. </a:t>
            </a:r>
            <a:r>
              <a:rPr lang="en-GB" sz="2200" dirty="0"/>
              <a:t>Drying pans, plastic bags</a:t>
            </a:r>
            <a:endParaRPr lang="es-MX" sz="2200" dirty="0"/>
          </a:p>
        </p:txBody>
      </p:sp>
      <p:pic>
        <p:nvPicPr>
          <p:cNvPr id="1026" name="Picture 2" descr="Ver las imÃ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96" y="4822910"/>
            <a:ext cx="2857500" cy="1952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 las imÃ¡genes de ori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42" y="2636912"/>
            <a:ext cx="2731146" cy="20454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Resultado de imagen de marcas de silica gel">
            <a:extLst>
              <a:ext uri="{FF2B5EF4-FFF2-40B4-BE49-F238E27FC236}">
                <a16:creationId xmlns="" xmlns:a16="http://schemas.microsoft.com/office/drawing/2014/main" id="{249DEB50-D4FA-4919-8BE6-131EF7FA1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51" y="3752377"/>
            <a:ext cx="3076254" cy="30231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de marcas de silica gel">
            <a:extLst>
              <a:ext uri="{FF2B5EF4-FFF2-40B4-BE49-F238E27FC236}">
                <a16:creationId xmlns="" xmlns:a16="http://schemas.microsoft.com/office/drawing/2014/main" id="{63867F1B-A164-464A-8528-8E8CCE703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686"/>
          <a:stretch/>
        </p:blipFill>
        <p:spPr bwMode="auto">
          <a:xfrm>
            <a:off x="1259632" y="5229200"/>
            <a:ext cx="1800199" cy="1512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Imagen que contiene mesa, diferente, teléfono móvil, interior&#10;&#10;Descripción generada con confianza muy alta">
            <a:extLst>
              <a:ext uri="{FF2B5EF4-FFF2-40B4-BE49-F238E27FC236}">
                <a16:creationId xmlns="" xmlns:a16="http://schemas.microsoft.com/office/drawing/2014/main" id="{1BE8304F-3B53-4558-813B-7C04D91B6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56" y="5014168"/>
            <a:ext cx="2794000" cy="1727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9429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300712"/>
            <a:ext cx="907652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II. Making voucher specimens, including duplicate specimens and   </a:t>
            </a:r>
          </a:p>
          <a:p>
            <a:r>
              <a:rPr lang="en-GB" sz="2400" dirty="0"/>
              <a:t>     good labelling practices.</a:t>
            </a:r>
          </a:p>
          <a:p>
            <a:pPr marL="342900" indent="-342900">
              <a:buAutoNum type="alphaUcPeriod"/>
            </a:pPr>
            <a:r>
              <a:rPr lang="es-MX" sz="2400" dirty="0" err="1"/>
              <a:t>Collecting</a:t>
            </a:r>
            <a:r>
              <a:rPr lang="es-MX" sz="2400" dirty="0"/>
              <a:t> </a:t>
            </a:r>
            <a:r>
              <a:rPr lang="es-MX" sz="2400" dirty="0" err="1"/>
              <a:t>Herbarium</a:t>
            </a:r>
            <a:r>
              <a:rPr lang="es-MX" sz="2400" dirty="0"/>
              <a:t> </a:t>
            </a:r>
            <a:r>
              <a:rPr lang="es-MX" sz="2400" dirty="0" err="1"/>
              <a:t>specimens</a:t>
            </a:r>
            <a:r>
              <a:rPr lang="es-MX" sz="2400" dirty="0"/>
              <a:t>. </a:t>
            </a:r>
            <a:r>
              <a:rPr lang="en-GB" sz="2400" dirty="0"/>
              <a:t>Blossoming branches/</a:t>
            </a:r>
            <a:r>
              <a:rPr lang="es-MX" sz="2400" dirty="0" err="1"/>
              <a:t>fertile</a:t>
            </a:r>
            <a:r>
              <a:rPr lang="es-MX" sz="2400" dirty="0"/>
              <a:t> </a:t>
            </a:r>
            <a:r>
              <a:rPr lang="es-MX" sz="2400" dirty="0" err="1"/>
              <a:t>plants</a:t>
            </a:r>
            <a:r>
              <a:rPr lang="es-MX" sz="2400" dirty="0"/>
              <a:t> </a:t>
            </a:r>
          </a:p>
          <a:p>
            <a:r>
              <a:rPr lang="es-MX" sz="2400" dirty="0"/>
              <a:t>      </a:t>
            </a:r>
            <a:r>
              <a:rPr lang="es-MX" sz="2400" dirty="0" err="1"/>
              <a:t>with</a:t>
            </a:r>
            <a:r>
              <a:rPr lang="es-MX" sz="2400" dirty="0"/>
              <a:t> </a:t>
            </a:r>
            <a:r>
              <a:rPr lang="es-MX" sz="2400" dirty="0" err="1"/>
              <a:t>flowers</a:t>
            </a:r>
            <a:r>
              <a:rPr lang="es-MX" sz="2400" dirty="0"/>
              <a:t> and/</a:t>
            </a:r>
            <a:r>
              <a:rPr lang="es-MX" sz="2400" dirty="0" err="1"/>
              <a:t>fruits</a:t>
            </a:r>
            <a:endParaRPr lang="es-MX" sz="2400" dirty="0"/>
          </a:p>
          <a:p>
            <a:r>
              <a:rPr lang="es-MX" sz="2400" dirty="0"/>
              <a:t>	-</a:t>
            </a:r>
            <a:r>
              <a:rPr lang="es-MX" sz="2400" dirty="0" err="1"/>
              <a:t>annuals</a:t>
            </a:r>
            <a:r>
              <a:rPr lang="es-MX" sz="2400" dirty="0"/>
              <a:t> </a:t>
            </a:r>
            <a:r>
              <a:rPr lang="es-MX" sz="2400" dirty="0" err="1"/>
              <a:t>with</a:t>
            </a:r>
            <a:r>
              <a:rPr lang="es-MX" sz="2400" dirty="0"/>
              <a:t> </a:t>
            </a:r>
            <a:r>
              <a:rPr lang="es-MX" sz="2400" dirty="0" err="1"/>
              <a:t>roots</a:t>
            </a:r>
            <a:endParaRPr lang="es-MX" sz="2400" dirty="0"/>
          </a:p>
          <a:p>
            <a:r>
              <a:rPr lang="es-MX" sz="2400" dirty="0"/>
              <a:t>	-</a:t>
            </a:r>
            <a:r>
              <a:rPr lang="es-MX" sz="2400" dirty="0" err="1"/>
              <a:t>perennials</a:t>
            </a:r>
            <a:r>
              <a:rPr lang="es-MX" sz="2400" dirty="0"/>
              <a:t> </a:t>
            </a:r>
            <a:r>
              <a:rPr lang="es-MX" sz="2400" dirty="0" err="1"/>
              <a:t>with</a:t>
            </a:r>
            <a:r>
              <a:rPr lang="es-MX" sz="2400" dirty="0"/>
              <a:t> </a:t>
            </a:r>
            <a:r>
              <a:rPr lang="es-MX" sz="2400" dirty="0" err="1"/>
              <a:t>underground</a:t>
            </a:r>
            <a:r>
              <a:rPr lang="es-MX" sz="2400" dirty="0"/>
              <a:t> </a:t>
            </a:r>
            <a:r>
              <a:rPr lang="es-MX" sz="2400" dirty="0" err="1"/>
              <a:t>structures</a:t>
            </a:r>
            <a:endParaRPr lang="es-MX" sz="2400" dirty="0"/>
          </a:p>
          <a:p>
            <a:r>
              <a:rPr lang="es-MX" sz="2400" dirty="0"/>
              <a:t>	-</a:t>
            </a:r>
            <a:r>
              <a:rPr lang="es-MX" sz="2400" dirty="0" err="1"/>
              <a:t>shrubs</a:t>
            </a:r>
            <a:r>
              <a:rPr lang="es-MX" sz="2400" dirty="0"/>
              <a:t> and </a:t>
            </a:r>
            <a:r>
              <a:rPr lang="es-MX" sz="2400" dirty="0" err="1"/>
              <a:t>trees</a:t>
            </a:r>
            <a:r>
              <a:rPr lang="es-MX" sz="2400" dirty="0"/>
              <a:t> </a:t>
            </a:r>
            <a:r>
              <a:rPr lang="es-MX" sz="2400" dirty="0" err="1"/>
              <a:t>with</a:t>
            </a:r>
            <a:r>
              <a:rPr lang="es-MX" sz="2400" dirty="0"/>
              <a:t> </a:t>
            </a:r>
            <a:r>
              <a:rPr lang="es-MX" sz="2400" dirty="0" err="1"/>
              <a:t>branches</a:t>
            </a:r>
            <a:endParaRPr lang="es-MX" sz="2400" dirty="0"/>
          </a:p>
          <a:p>
            <a:endParaRPr lang="es-MX" sz="2400" dirty="0"/>
          </a:p>
          <a:p>
            <a:endParaRPr lang="en-GB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434" y="4269144"/>
            <a:ext cx="3638750" cy="2425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96" y="3213376"/>
            <a:ext cx="27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LEOAC_colectando_Aporocactus">
            <a:extLst>
              <a:ext uri="{FF2B5EF4-FFF2-40B4-BE49-F238E27FC236}">
                <a16:creationId xmlns="" xmlns:a16="http://schemas.microsoft.com/office/drawing/2014/main" id="{4FEAB497-4C87-44D3-8308-930946676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85" y="3429001"/>
            <a:ext cx="2406019" cy="33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85240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 Imagen">
            <a:extLst>
              <a:ext uri="{FF2B5EF4-FFF2-40B4-BE49-F238E27FC236}">
                <a16:creationId xmlns="" xmlns:a16="http://schemas.microsoft.com/office/drawing/2014/main" id="{FA3FF285-C7EC-4716-9379-4249D0FAE9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9" y="1859397"/>
            <a:ext cx="2430269" cy="2937755"/>
          </a:xfrm>
          <a:prstGeom prst="rect">
            <a:avLst/>
          </a:prstGeom>
        </p:spPr>
      </p:pic>
      <p:pic>
        <p:nvPicPr>
          <p:cNvPr id="6" name="Picture 8" descr="http://blogs.reading.ac.uk/crg/files/2014/06/Picture2.png">
            <a:extLst>
              <a:ext uri="{FF2B5EF4-FFF2-40B4-BE49-F238E27FC236}">
                <a16:creationId xmlns="" xmlns:a16="http://schemas.microsoft.com/office/drawing/2014/main" id="{9899C735-7694-41E3-8F7B-957C70220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404"/>
          <a:stretch/>
        </p:blipFill>
        <p:spPr bwMode="auto">
          <a:xfrm>
            <a:off x="2901650" y="3174323"/>
            <a:ext cx="3254526" cy="248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933BF3C0-4D8E-410B-823C-6F6BA1B4DB74}"/>
              </a:ext>
            </a:extLst>
          </p:cNvPr>
          <p:cNvSpPr/>
          <p:nvPr/>
        </p:nvSpPr>
        <p:spPr>
          <a:xfrm>
            <a:off x="539552" y="332656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II. Making voucher specimens, including duplicate specimens and   </a:t>
            </a:r>
          </a:p>
          <a:p>
            <a:r>
              <a:rPr lang="en-GB" sz="2400" dirty="0"/>
              <a:t>     good labelling practices.</a:t>
            </a:r>
          </a:p>
          <a:p>
            <a:r>
              <a:rPr lang="es-MX" sz="2400" dirty="0"/>
              <a:t>     B. </a:t>
            </a:r>
            <a:r>
              <a:rPr lang="es-MX" sz="2400" dirty="0" err="1"/>
              <a:t>Collecting</a:t>
            </a:r>
            <a:r>
              <a:rPr lang="es-MX" sz="2400" dirty="0"/>
              <a:t> </a:t>
            </a:r>
            <a:r>
              <a:rPr lang="es-MX" sz="2400" dirty="0" err="1"/>
              <a:t>tissue</a:t>
            </a:r>
            <a:r>
              <a:rPr lang="es-MX" sz="2400" dirty="0"/>
              <a:t> </a:t>
            </a:r>
            <a:r>
              <a:rPr lang="es-MX" sz="2400" dirty="0" err="1"/>
              <a:t>for</a:t>
            </a:r>
            <a:r>
              <a:rPr lang="es-MX" sz="2400" dirty="0"/>
              <a:t> molecular </a:t>
            </a:r>
            <a:r>
              <a:rPr lang="es-MX" sz="2400" dirty="0" err="1"/>
              <a:t>studies</a:t>
            </a:r>
            <a:r>
              <a:rPr lang="es-MX" sz="2400" dirty="0"/>
              <a:t>. </a:t>
            </a:r>
          </a:p>
        </p:txBody>
      </p:sp>
      <p:pic>
        <p:nvPicPr>
          <p:cNvPr id="9" name="Picture 4" descr="Ver las imÃ¡genes de origen">
            <a:extLst>
              <a:ext uri="{FF2B5EF4-FFF2-40B4-BE49-F238E27FC236}">
                <a16:creationId xmlns="" xmlns:a16="http://schemas.microsoft.com/office/drawing/2014/main" id="{F9BB42A6-23BE-44FC-B0FA-26E7025B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53476"/>
            <a:ext cx="2679937" cy="18878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57304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548680"/>
            <a:ext cx="864096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II. Making voucher specimens, including duplicate specimens and good labelling practices.</a:t>
            </a:r>
          </a:p>
          <a:p>
            <a:r>
              <a:rPr lang="es-MX" sz="2400" dirty="0"/>
              <a:t>      C. Field notes:</a:t>
            </a:r>
          </a:p>
          <a:p>
            <a:r>
              <a:rPr lang="es-MX" sz="2400" dirty="0"/>
              <a:t>           i. </a:t>
            </a:r>
            <a:r>
              <a:rPr lang="es-MX" sz="2400" dirty="0" err="1"/>
              <a:t>Locality</a:t>
            </a:r>
            <a:endParaRPr lang="es-MX" sz="2400" dirty="0"/>
          </a:p>
          <a:p>
            <a:r>
              <a:rPr lang="es-MX" sz="2400" dirty="0"/>
              <a:t>              Country, </a:t>
            </a:r>
            <a:r>
              <a:rPr lang="es-MX" sz="2400" dirty="0" err="1"/>
              <a:t>municipality</a:t>
            </a:r>
            <a:r>
              <a:rPr lang="es-MX" sz="2400" dirty="0"/>
              <a:t>, </a:t>
            </a:r>
            <a:r>
              <a:rPr lang="es-MX" sz="2400" dirty="0" err="1"/>
              <a:t>point</a:t>
            </a:r>
            <a:r>
              <a:rPr lang="es-MX" sz="2400" dirty="0"/>
              <a:t> of </a:t>
            </a:r>
            <a:r>
              <a:rPr lang="es-MX" sz="2400" dirty="0" err="1"/>
              <a:t>reference</a:t>
            </a:r>
            <a:endParaRPr lang="en-GB" sz="2400" dirty="0"/>
          </a:p>
          <a:p>
            <a:r>
              <a:rPr lang="en-GB" sz="2400" dirty="0"/>
              <a:t>              Geographical coordinates</a:t>
            </a:r>
          </a:p>
          <a:p>
            <a:r>
              <a:rPr lang="es-MX" sz="2400" dirty="0"/>
              <a:t>              </a:t>
            </a:r>
            <a:r>
              <a:rPr lang="es-MX" sz="2400" dirty="0" err="1"/>
              <a:t>Habitat</a:t>
            </a:r>
            <a:r>
              <a:rPr lang="es-MX" sz="2400" dirty="0"/>
              <a:t> </a:t>
            </a:r>
            <a:r>
              <a:rPr lang="es-MX" sz="2400" dirty="0" err="1"/>
              <a:t>characteristics</a:t>
            </a:r>
            <a:r>
              <a:rPr lang="es-MX" sz="2400" dirty="0"/>
              <a:t>:</a:t>
            </a:r>
          </a:p>
          <a:p>
            <a:r>
              <a:rPr lang="es-MX" sz="2400" dirty="0"/>
              <a:t>	  </a:t>
            </a:r>
            <a:r>
              <a:rPr lang="es-MX" sz="2400" dirty="0" err="1"/>
              <a:t>Type</a:t>
            </a:r>
            <a:r>
              <a:rPr lang="es-MX" sz="2400" dirty="0"/>
              <a:t> of </a:t>
            </a:r>
            <a:r>
              <a:rPr lang="es-MX" sz="2400" dirty="0" err="1"/>
              <a:t>vegetation</a:t>
            </a:r>
            <a:endParaRPr lang="es-MX" sz="2400" dirty="0"/>
          </a:p>
          <a:p>
            <a:r>
              <a:rPr lang="es-MX" sz="2400" dirty="0"/>
              <a:t>	  </a:t>
            </a:r>
            <a:r>
              <a:rPr lang="es-MX" sz="2400" dirty="0" err="1"/>
              <a:t>Soil</a:t>
            </a:r>
            <a:r>
              <a:rPr lang="es-MX" sz="2400" dirty="0"/>
              <a:t> </a:t>
            </a:r>
            <a:r>
              <a:rPr lang="es-MX" sz="2400" dirty="0" err="1"/>
              <a:t>characteristics</a:t>
            </a:r>
            <a:endParaRPr lang="es-MX" sz="2400" dirty="0"/>
          </a:p>
          <a:p>
            <a:r>
              <a:rPr lang="es-MX" sz="2400" dirty="0"/>
              <a:t>	  </a:t>
            </a:r>
            <a:r>
              <a:rPr lang="es-MX" sz="2400" dirty="0" err="1"/>
              <a:t>Species</a:t>
            </a:r>
            <a:r>
              <a:rPr lang="es-MX" sz="2400" dirty="0"/>
              <a:t> </a:t>
            </a:r>
            <a:r>
              <a:rPr lang="es-MX" sz="2400" dirty="0" err="1"/>
              <a:t>asociated</a:t>
            </a:r>
            <a:r>
              <a:rPr lang="es-MX" sz="2400" dirty="0"/>
              <a:t> </a:t>
            </a:r>
          </a:p>
          <a:p>
            <a:r>
              <a:rPr lang="es-MX" sz="2400" dirty="0"/>
              <a:t>         ii. </a:t>
            </a:r>
            <a:r>
              <a:rPr lang="es-MX" sz="2400" dirty="0" err="1"/>
              <a:t>Plant</a:t>
            </a:r>
            <a:r>
              <a:rPr lang="es-MX" sz="2400" dirty="0"/>
              <a:t> </a:t>
            </a:r>
            <a:r>
              <a:rPr lang="es-MX" sz="2400" dirty="0" err="1"/>
              <a:t>characteristics</a:t>
            </a:r>
            <a:endParaRPr lang="es-MX" sz="2400" dirty="0"/>
          </a:p>
          <a:p>
            <a:r>
              <a:rPr lang="es-MX" sz="2400" dirty="0"/>
              <a:t>              </a:t>
            </a:r>
            <a:r>
              <a:rPr lang="es-MX" sz="2400" dirty="0" err="1"/>
              <a:t>Duration</a:t>
            </a:r>
            <a:endParaRPr lang="es-MX" sz="2400" dirty="0"/>
          </a:p>
          <a:p>
            <a:r>
              <a:rPr lang="es-MX" sz="2400" dirty="0"/>
              <a:t>	  </a:t>
            </a:r>
            <a:r>
              <a:rPr lang="es-MX" sz="2400" dirty="0" err="1"/>
              <a:t>Life</a:t>
            </a:r>
            <a:r>
              <a:rPr lang="es-MX" sz="2400" dirty="0"/>
              <a:t> </a:t>
            </a:r>
            <a:r>
              <a:rPr lang="es-MX" sz="2400" dirty="0" err="1"/>
              <a:t>form</a:t>
            </a:r>
            <a:endParaRPr lang="es-MX" sz="2400" dirty="0"/>
          </a:p>
          <a:p>
            <a:r>
              <a:rPr lang="es-MX" sz="2400" dirty="0"/>
              <a:t>              </a:t>
            </a:r>
            <a:r>
              <a:rPr lang="es-MX" sz="2400" dirty="0" err="1"/>
              <a:t>Size</a:t>
            </a:r>
            <a:endParaRPr lang="es-MX" sz="2400" dirty="0"/>
          </a:p>
          <a:p>
            <a:r>
              <a:rPr lang="es-MX" sz="2400" dirty="0"/>
              <a:t>              </a:t>
            </a:r>
            <a:r>
              <a:rPr lang="es-MX" sz="2400" dirty="0" err="1"/>
              <a:t>Flowers</a:t>
            </a:r>
            <a:r>
              <a:rPr lang="es-MX" sz="2400" dirty="0"/>
              <a:t>/</a:t>
            </a:r>
            <a:r>
              <a:rPr lang="es-MX" sz="2400" dirty="0" err="1"/>
              <a:t>fruits</a:t>
            </a:r>
            <a:r>
              <a:rPr lang="es-MX" sz="2400" dirty="0"/>
              <a:t> color</a:t>
            </a:r>
          </a:p>
          <a:p>
            <a:r>
              <a:rPr lang="es-MX" sz="2400" dirty="0"/>
              <a:t>         iii. </a:t>
            </a:r>
            <a:r>
              <a:rPr lang="es-MX" sz="2400" dirty="0" err="1"/>
              <a:t>Collector´s</a:t>
            </a:r>
            <a:r>
              <a:rPr lang="es-MX" sz="2400" dirty="0"/>
              <a:t> </a:t>
            </a:r>
            <a:r>
              <a:rPr lang="es-MX" sz="2400" dirty="0" err="1"/>
              <a:t>names</a:t>
            </a:r>
            <a:r>
              <a:rPr lang="es-MX" sz="2400" dirty="0"/>
              <a:t> and </a:t>
            </a:r>
            <a:r>
              <a:rPr lang="es-MX" sz="2400" dirty="0" err="1"/>
              <a:t>number</a:t>
            </a:r>
            <a:endParaRPr lang="es-MX" sz="2400" dirty="0"/>
          </a:p>
          <a:p>
            <a:r>
              <a:rPr lang="es-MX" sz="2400" dirty="0"/>
              <a:t>         iv.  DATE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="" xmlns:p14="http://schemas.microsoft.com/office/powerpoint/2010/main" val="372969455"/>
      </p:ext>
    </p:extLst>
  </p:cSld>
  <p:clrMapOvr>
    <a:masterClrMapping/>
  </p:clrMapOvr>
</p:sld>
</file>

<file path=ppt/theme/theme1.xml><?xml version="1.0" encoding="utf-8"?>
<a:theme xmlns:a="http://schemas.openxmlformats.org/drawingml/2006/main" name="1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5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357</Words>
  <Application>Microsoft Office PowerPoint</Application>
  <PresentationFormat>Ekran Gösterisi (4:3)</PresentationFormat>
  <Paragraphs>150</Paragraphs>
  <Slides>20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Slayt Başlıkları</vt:lpstr>
      </vt:variant>
      <vt:variant>
        <vt:i4>20</vt:i4>
      </vt:variant>
    </vt:vector>
  </HeadingPairs>
  <TitlesOfParts>
    <vt:vector size="24" baseType="lpstr">
      <vt:lpstr>14_Diseño predeterminado</vt:lpstr>
      <vt:lpstr>15_Diseño predeterminado</vt:lpstr>
      <vt:lpstr>2_Tema de Office</vt:lpstr>
      <vt:lpstr>4_Tema de Office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reviewer</dc:creator>
  <cp:lastModifiedBy>eczacılık</cp:lastModifiedBy>
  <cp:revision>83</cp:revision>
  <dcterms:created xsi:type="dcterms:W3CDTF">2018-05-10T00:27:13Z</dcterms:created>
  <dcterms:modified xsi:type="dcterms:W3CDTF">2018-06-08T07:30:20Z</dcterms:modified>
</cp:coreProperties>
</file>